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29" r:id="rId2"/>
    <p:sldId id="256" r:id="rId3"/>
    <p:sldId id="332" r:id="rId4"/>
    <p:sldId id="331" r:id="rId5"/>
    <p:sldId id="423" r:id="rId6"/>
    <p:sldId id="349" r:id="rId7"/>
    <p:sldId id="334" r:id="rId8"/>
    <p:sldId id="359" r:id="rId9"/>
    <p:sldId id="361" r:id="rId10"/>
    <p:sldId id="424" r:id="rId11"/>
    <p:sldId id="363" r:id="rId12"/>
    <p:sldId id="360" r:id="rId13"/>
    <p:sldId id="362" r:id="rId14"/>
    <p:sldId id="425" r:id="rId15"/>
    <p:sldId id="395" r:id="rId16"/>
    <p:sldId id="427" r:id="rId17"/>
    <p:sldId id="338" r:id="rId18"/>
    <p:sldId id="281" r:id="rId19"/>
    <p:sldId id="374" r:id="rId20"/>
    <p:sldId id="375" r:id="rId21"/>
    <p:sldId id="370" r:id="rId22"/>
    <p:sldId id="355" r:id="rId23"/>
    <p:sldId id="381" r:id="rId24"/>
    <p:sldId id="428" r:id="rId25"/>
    <p:sldId id="396" r:id="rId26"/>
    <p:sldId id="364" r:id="rId27"/>
    <p:sldId id="376" r:id="rId28"/>
    <p:sldId id="406" r:id="rId29"/>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66FF66"/>
    <a:srgbClr val="CC9900"/>
    <a:srgbClr val="CCFF66"/>
    <a:srgbClr val="CC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8" d="100"/>
          <a:sy n="68" d="100"/>
        </p:scale>
        <p:origin x="1024" y="6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3580F-A580-45C6-B91D-7BEE6D73E893}" type="datetimeFigureOut">
              <a:rPr lang="ru-RU" smtClean="0"/>
              <a:pPr/>
              <a:t>07.11.2025</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C564F-228F-468F-9F2C-E1A1F8EC35A4}" type="slidenum">
              <a:rPr lang="ru-RU" smtClean="0"/>
              <a:pPr/>
              <a:t>‹#›</a:t>
            </a:fld>
            <a:endParaRPr lang="ru-RU"/>
          </a:p>
        </p:txBody>
      </p:sp>
    </p:spTree>
    <p:extLst>
      <p:ext uri="{BB962C8B-B14F-4D97-AF65-F5344CB8AC3E}">
        <p14:creationId xmlns:p14="http://schemas.microsoft.com/office/powerpoint/2010/main" val="30488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0715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5623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13336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20426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3829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57028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324070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1321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345813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288541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pPr/>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pPr/>
              <a:t>‹#›</a:t>
            </a:fld>
            <a:endParaRPr lang="ru-RU"/>
          </a:p>
        </p:txBody>
      </p:sp>
    </p:spTree>
    <p:extLst>
      <p:ext uri="{BB962C8B-B14F-4D97-AF65-F5344CB8AC3E}">
        <p14:creationId xmlns:p14="http://schemas.microsoft.com/office/powerpoint/2010/main" val="47019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pPr/>
              <a:t>07.11.2025</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pPr/>
              <a:t>‹#›</a:t>
            </a:fld>
            <a:endParaRPr lang="ru-RU"/>
          </a:p>
        </p:txBody>
      </p:sp>
    </p:spTree>
    <p:extLst>
      <p:ext uri="{BB962C8B-B14F-4D97-AF65-F5344CB8AC3E}">
        <p14:creationId xmlns:p14="http://schemas.microsoft.com/office/powerpoint/2010/main" val="91429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980166" cy="1599974"/>
          </a:xfrm>
          <a:prstGeom prst="rect">
            <a:avLst/>
          </a:prstGeom>
        </p:spPr>
      </p:pic>
      <p:sp>
        <p:nvSpPr>
          <p:cNvPr id="11" name="Скругленный прямоугольник 10"/>
          <p:cNvSpPr/>
          <p:nvPr/>
        </p:nvSpPr>
        <p:spPr>
          <a:xfrm>
            <a:off x="409954" y="2643097"/>
            <a:ext cx="9241971" cy="1544096"/>
          </a:xfrm>
          <a:prstGeom prst="roundRect">
            <a:avLst/>
          </a:prstGeom>
          <a:solidFill>
            <a:srgbClr val="FF000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1</a:t>
            </a:r>
            <a:r>
              <a:rPr lang="ru-RU" sz="2500" b="1" dirty="0" smtClean="0"/>
              <a:t>4</a:t>
            </a:r>
            <a:r>
              <a:rPr lang="en-US" sz="2500" b="1" dirty="0" smtClean="0"/>
              <a:t>-MAVZU</a:t>
            </a:r>
            <a:r>
              <a:rPr lang="en-US" sz="2500" b="1" dirty="0"/>
              <a:t>: KORR</a:t>
            </a:r>
            <a:r>
              <a:rPr lang="ru-RU" sz="2500" b="1" dirty="0"/>
              <a:t>Е</a:t>
            </a:r>
            <a:r>
              <a:rPr lang="en-US" sz="2500" b="1" dirty="0"/>
              <a:t>KSION P</a:t>
            </a:r>
            <a:r>
              <a:rPr lang="ru-RU" sz="2500" b="1" dirty="0"/>
              <a:t>Е</a:t>
            </a:r>
            <a:r>
              <a:rPr lang="en-US" sz="2500" b="1" dirty="0"/>
              <a:t>DAGOGIKANING PR</a:t>
            </a:r>
            <a:r>
              <a:rPr lang="ru-RU" sz="2500" b="1" dirty="0"/>
              <a:t>Е</a:t>
            </a:r>
            <a:r>
              <a:rPr lang="en-US" sz="2500" b="1" dirty="0"/>
              <a:t>DM</a:t>
            </a:r>
            <a:r>
              <a:rPr lang="ru-RU" sz="2500" b="1" dirty="0"/>
              <a:t>Е</a:t>
            </a:r>
            <a:r>
              <a:rPr lang="en-US" sz="2500" b="1" dirty="0"/>
              <a:t>T, MAQSAD VA VAZIFALARI.ANOMAL BOLALAR BILAN OLIB BORILADIGAN KORR</a:t>
            </a:r>
            <a:r>
              <a:rPr lang="ru-RU" sz="2500" b="1" dirty="0"/>
              <a:t>Е</a:t>
            </a:r>
            <a:r>
              <a:rPr lang="en-US" sz="2500" b="1" dirty="0"/>
              <a:t>KSION- P</a:t>
            </a:r>
            <a:r>
              <a:rPr lang="ru-RU" sz="2500" b="1" dirty="0"/>
              <a:t>Е</a:t>
            </a:r>
            <a:r>
              <a:rPr lang="en-US" sz="2500" b="1" dirty="0"/>
              <a:t>DAGOGIK ISHLAR</a:t>
            </a:r>
            <a:endParaRPr lang="ru-RU" sz="2500" dirty="0"/>
          </a:p>
        </p:txBody>
      </p:sp>
      <p:sp>
        <p:nvSpPr>
          <p:cNvPr id="4" name="TextBox 3"/>
          <p:cNvSpPr txBox="1"/>
          <p:nvPr/>
        </p:nvSpPr>
        <p:spPr>
          <a:xfrm>
            <a:off x="533400" y="457201"/>
            <a:ext cx="896815" cy="430887"/>
          </a:xfrm>
          <a:prstGeom prst="rect">
            <a:avLst/>
          </a:prstGeom>
          <a:noFill/>
        </p:spPr>
        <p:txBody>
          <a:bodyPr wrap="square" rtlCol="0">
            <a:spAutoFit/>
          </a:bodyPr>
          <a:lstStyle/>
          <a:p>
            <a:pPr algn="ctr"/>
            <a:r>
              <a:rPr lang="en-US" sz="2200" b="1" dirty="0" smtClean="0">
                <a:latin typeface="Times New Roman" panose="02020603050405020304" pitchFamily="18" charset="0"/>
                <a:cs typeface="Times New Roman" panose="02020603050405020304" pitchFamily="18" charset="0"/>
              </a:rPr>
              <a:t>ADU</a:t>
            </a:r>
            <a:endParaRPr lang="ru-RU" sz="2200" b="1" dirty="0">
              <a:latin typeface="Times New Roman" panose="02020603050405020304" pitchFamily="18" charset="0"/>
              <a:cs typeface="Times New Roman" panose="02020603050405020304" pitchFamily="18" charset="0"/>
            </a:endParaRPr>
          </a:p>
        </p:txBody>
      </p:sp>
      <p:sp>
        <p:nvSpPr>
          <p:cNvPr id="12" name="Горизонтальный свиток 11"/>
          <p:cNvSpPr/>
          <p:nvPr/>
        </p:nvSpPr>
        <p:spPr>
          <a:xfrm>
            <a:off x="2124807" y="139244"/>
            <a:ext cx="7640515" cy="1525433"/>
          </a:xfrm>
          <a:prstGeom prst="horizontalScroll">
            <a:avLst/>
          </a:prstGeom>
          <a:solidFill>
            <a:srgbClr val="002060"/>
          </a:solidFill>
          <a:ln w="76200">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Arial Black" panose="020B0A04020102020204" pitchFamily="34" charset="0"/>
              </a:rPr>
              <a:t>KORR</a:t>
            </a:r>
            <a:r>
              <a:rPr lang="ru-RU" sz="2500" b="1" dirty="0">
                <a:latin typeface="Arial Black" panose="020B0A04020102020204" pitchFamily="34" charset="0"/>
              </a:rPr>
              <a:t>Е</a:t>
            </a:r>
            <a:r>
              <a:rPr lang="en-US" sz="2500" b="1" dirty="0">
                <a:latin typeface="Arial Black" panose="020B0A04020102020204" pitchFamily="34" charset="0"/>
              </a:rPr>
              <a:t>KSION P</a:t>
            </a:r>
            <a:r>
              <a:rPr lang="ru-RU" sz="2500" b="1" dirty="0">
                <a:latin typeface="Arial Black" panose="020B0A04020102020204" pitchFamily="34" charset="0"/>
              </a:rPr>
              <a:t>Е</a:t>
            </a:r>
            <a:r>
              <a:rPr lang="en-US" sz="2500" b="1" dirty="0">
                <a:latin typeface="Arial Black" panose="020B0A04020102020204" pitchFamily="34" charset="0"/>
              </a:rPr>
              <a:t>DAGOGIKA</a:t>
            </a:r>
            <a:endParaRPr lang="ru-RU" sz="2500" dirty="0">
              <a:latin typeface="Arial Black" panose="020B0A04020102020204" pitchFamily="34" charset="0"/>
            </a:endParaRPr>
          </a:p>
        </p:txBody>
      </p:sp>
    </p:spTree>
    <p:extLst>
      <p:ext uri="{BB962C8B-B14F-4D97-AF65-F5344CB8AC3E}">
        <p14:creationId xmlns:p14="http://schemas.microsoft.com/office/powerpoint/2010/main" val="68018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09298" y="6139543"/>
            <a:ext cx="2536272" cy="553998"/>
          </a:xfrm>
          <a:prstGeom prst="rect">
            <a:avLst/>
          </a:prstGeom>
        </p:spPr>
        <p:txBody>
          <a:bodyPr wrap="none">
            <a:spAutoFit/>
          </a:bodyPr>
          <a:lstStyle/>
          <a:p>
            <a:r>
              <a:rPr lang="uz-Cyrl-UZ" sz="3000" b="1" dirty="0">
                <a:latin typeface="Times New Roman" panose="02020603050405020304" pitchFamily="18" charset="0"/>
                <a:cs typeface="Times New Roman" panose="02020603050405020304" pitchFamily="18" charset="0"/>
              </a:rPr>
              <a:t>I.G.Pestalotssi</a:t>
            </a:r>
            <a:endParaRPr lang="ru-RU" sz="3000" dirty="0"/>
          </a:p>
        </p:txBody>
      </p:sp>
      <p:pic>
        <p:nvPicPr>
          <p:cNvPr id="6" name="Рисунок 5"/>
          <p:cNvPicPr>
            <a:picLocks noChangeAspect="1"/>
          </p:cNvPicPr>
          <p:nvPr/>
        </p:nvPicPr>
        <p:blipFill>
          <a:blip r:embed="rId2"/>
          <a:stretch>
            <a:fillRect/>
          </a:stretch>
        </p:blipFill>
        <p:spPr>
          <a:xfrm>
            <a:off x="-1" y="119743"/>
            <a:ext cx="4677435" cy="6019800"/>
          </a:xfrm>
          <a:prstGeom prst="rect">
            <a:avLst/>
          </a:prstGeom>
        </p:spPr>
      </p:pic>
      <p:pic>
        <p:nvPicPr>
          <p:cNvPr id="7" name="Рисунок 6"/>
          <p:cNvPicPr>
            <a:picLocks noChangeAspect="1"/>
          </p:cNvPicPr>
          <p:nvPr/>
        </p:nvPicPr>
        <p:blipFill>
          <a:blip r:embed="rId3"/>
          <a:stretch>
            <a:fillRect/>
          </a:stretch>
        </p:blipFill>
        <p:spPr>
          <a:xfrm>
            <a:off x="4688320" y="119743"/>
            <a:ext cx="5217680" cy="6019800"/>
          </a:xfrm>
          <a:prstGeom prst="rect">
            <a:avLst/>
          </a:prstGeom>
        </p:spPr>
      </p:pic>
    </p:spTree>
    <p:extLst>
      <p:ext uri="{BB962C8B-B14F-4D97-AF65-F5344CB8AC3E}">
        <p14:creationId xmlns:p14="http://schemas.microsoft.com/office/powerpoint/2010/main" val="368518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0" y="224230"/>
            <a:ext cx="4816929" cy="6001643"/>
          </a:xfrm>
          <a:prstGeom prst="rect">
            <a:avLst/>
          </a:prstGeom>
          <a:noFill/>
        </p:spPr>
        <p:txBody>
          <a:bodyPr wrap="square" rtlCol="0">
            <a:spAutoFit/>
          </a:bodyPr>
          <a:lstStyle/>
          <a:p>
            <a:pPr algn="just"/>
            <a:r>
              <a:rPr lang="uz-Cyrl-UZ" sz="2400" b="1" dirty="0">
                <a:latin typeface="Times New Roman" panose="02020603050405020304" pitchFamily="18" charset="0"/>
                <a:cs typeface="Times New Roman" panose="02020603050405020304" pitchFamily="18" charset="0"/>
              </a:rPr>
              <a:t>I.G.Pestalotssi «aqli zaiflar» bilan ishlash tamoyilining mohiyatini asoslab berdi: bolaning imkoni yetgan bilimlarni berish, didaktik materiallardan foydalanishda aqliy va jismoniy tarbiya uyg’unligiga erishish, ta’limni ishlab chiqarish mehnati bilan bog’liq holda tashkil etish.</a:t>
            </a:r>
            <a:endParaRPr lang="ru-RU" sz="2400" b="1" dirty="0">
              <a:latin typeface="Times New Roman" panose="02020603050405020304" pitchFamily="18" charset="0"/>
              <a:cs typeface="Times New Roman" panose="02020603050405020304" pitchFamily="18" charset="0"/>
            </a:endParaRPr>
          </a:p>
          <a:p>
            <a:pPr algn="just"/>
            <a:r>
              <a:rPr lang="uz-Cyrl-UZ" sz="2400" b="1" dirty="0">
                <a:latin typeface="Times New Roman" panose="02020603050405020304" pitchFamily="18" charset="0"/>
                <a:cs typeface="Times New Roman" panose="02020603050405020304" pitchFamily="18" charset="0"/>
              </a:rPr>
              <a:t>Aqli zaif bolalarni o’qitish va tarbiyalashga nisbatan </a:t>
            </a:r>
            <a:r>
              <a:rPr lang="uz-Cyrl-UZ" sz="2400" b="1" dirty="0" smtClean="0">
                <a:latin typeface="Times New Roman" panose="02020603050405020304" pitchFamily="18" charset="0"/>
                <a:cs typeface="Times New Roman" panose="02020603050405020304" pitchFamily="18" charset="0"/>
              </a:rPr>
              <a:t>tibbiv-pedago</a:t>
            </a:r>
            <a:r>
              <a:rPr lang="en-US" sz="2400" b="1" dirty="0" smtClean="0">
                <a:latin typeface="Times New Roman" panose="02020603050405020304" pitchFamily="18" charset="0"/>
                <a:cs typeface="Times New Roman" panose="02020603050405020304" pitchFamily="18" charset="0"/>
              </a:rPr>
              <a:t>g</a:t>
            </a:r>
            <a:r>
              <a:rPr lang="uz-Cyrl-UZ" sz="2400" b="1" dirty="0" smtClean="0">
                <a:latin typeface="Times New Roman" panose="02020603050405020304" pitchFamily="18" charset="0"/>
                <a:cs typeface="Times New Roman" panose="02020603050405020304" pitchFamily="18" charset="0"/>
              </a:rPr>
              <a:t>ik </a:t>
            </a:r>
            <a:r>
              <a:rPr lang="uz-Cyrl-UZ" sz="2400" b="1" dirty="0">
                <a:latin typeface="Times New Roman" panose="02020603050405020304" pitchFamily="18" charset="0"/>
                <a:cs typeface="Times New Roman" panose="02020603050405020304" pitchFamily="18" charset="0"/>
              </a:rPr>
              <a:t>yondashuv asoschisi fransuz psixiatori Jan Itar (1775—1838-yillar) hisoblanadi. U aqli zaifligi murakkab bo’lgan bolaga ta’lim va tarbiya berishga urindi. </a:t>
            </a:r>
            <a:endParaRPr lang="ru-RU"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475515" y="439674"/>
            <a:ext cx="4142014" cy="5570756"/>
          </a:xfrm>
          <a:prstGeom prst="rect">
            <a:avLst/>
          </a:prstGeom>
          <a:noFill/>
        </p:spPr>
        <p:txBody>
          <a:bodyPr wrap="square" rtlCol="0">
            <a:spAutoFit/>
          </a:bodyPr>
          <a:lstStyle/>
          <a:p>
            <a:pPr algn="just"/>
            <a:r>
              <a:rPr lang="uz-Cyrl-UZ" sz="2800" b="1" dirty="0">
                <a:latin typeface="Times New Roman" panose="02020603050405020304" pitchFamily="18" charset="0"/>
                <a:cs typeface="Times New Roman" panose="02020603050405020304" pitchFamily="18" charset="0"/>
              </a:rPr>
              <a:t>Garchi kutilgan natijaga erisha olmasada, bunday toifa bolalarni sezgi va motorika organlarini mashq qildirish yordamida rivojlantirish yo’Iini ko’rsatib berdi.</a:t>
            </a:r>
            <a:endParaRPr lang="ru-RU" sz="2800" b="1" dirty="0">
              <a:latin typeface="Times New Roman" panose="02020603050405020304" pitchFamily="18" charset="0"/>
              <a:cs typeface="Times New Roman" panose="02020603050405020304" pitchFamily="18" charset="0"/>
            </a:endParaRPr>
          </a:p>
          <a:p>
            <a:pPr algn="just"/>
            <a:r>
              <a:rPr lang="uz-Cyrl-UZ" sz="2800" b="1" dirty="0">
                <a:latin typeface="Times New Roman" panose="02020603050405020304" pitchFamily="18" charset="0"/>
                <a:cs typeface="Times New Roman" panose="02020603050405020304" pitchFamily="18" charset="0"/>
              </a:rPr>
              <a:t>Anotomik-fiziologik yondashuv rivojiga nemis psixiatri Emil Krepelin (1856—1926-yillar) katta hissa qo’shdi. </a:t>
            </a:r>
            <a:endParaRPr lang="ru-RU" sz="2800" b="1" dirty="0">
              <a:latin typeface="Times New Roman" panose="02020603050405020304" pitchFamily="18" charset="0"/>
              <a:cs typeface="Times New Roman" panose="02020603050405020304" pitchFamily="18" charset="0"/>
            </a:endParaRPr>
          </a:p>
          <a:p>
            <a:endParaRPr lang="ru-RU" sz="2000" dirty="0"/>
          </a:p>
        </p:txBody>
      </p:sp>
    </p:spTree>
    <p:extLst>
      <p:ext uri="{BB962C8B-B14F-4D97-AF65-F5344CB8AC3E}">
        <p14:creationId xmlns:p14="http://schemas.microsoft.com/office/powerpoint/2010/main" val="215840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Табличка 4"/>
          <p:cNvSpPr/>
          <p:nvPr/>
        </p:nvSpPr>
        <p:spPr>
          <a:xfrm>
            <a:off x="468085" y="89806"/>
            <a:ext cx="9437915" cy="5861957"/>
          </a:xfrm>
          <a:prstGeom prst="plaque">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800" b="1" dirty="0">
                <a:latin typeface="Times New Roman" panose="02020603050405020304" pitchFamily="18" charset="0"/>
                <a:cs typeface="Times New Roman" panose="02020603050405020304" pitchFamily="18" charset="0"/>
              </a:rPr>
              <a:t>Rossiya korrektsion pedagogikasi tarixi Yevropa defektologik fani bilan uzviy bog’liq.</a:t>
            </a:r>
            <a:endParaRPr lang="ru-RU" sz="2800" b="1" dirty="0">
              <a:latin typeface="Times New Roman" panose="02020603050405020304" pitchFamily="18" charset="0"/>
              <a:cs typeface="Times New Roman" panose="02020603050405020304" pitchFamily="18" charset="0"/>
            </a:endParaRPr>
          </a:p>
          <a:p>
            <a:pPr algn="just"/>
            <a:r>
              <a:rPr lang="uz-Cyrl-UZ" sz="2800" b="1" dirty="0">
                <a:latin typeface="Times New Roman" panose="02020603050405020304" pitchFamily="18" charset="0"/>
                <a:cs typeface="Times New Roman" panose="02020603050405020304" pitchFamily="18" charset="0"/>
              </a:rPr>
              <a:t>Petr I., Yekaterina II. lar anomal bolalar uchun davolash muassasalari, mehribonlik uylari va maxsus maktablarni barpo etish haqida farmon chiqarganlar.</a:t>
            </a:r>
            <a:endParaRPr lang="ru-RU" sz="2800" b="1" dirty="0">
              <a:latin typeface="Times New Roman" panose="02020603050405020304" pitchFamily="18" charset="0"/>
              <a:cs typeface="Times New Roman" panose="02020603050405020304" pitchFamily="18" charset="0"/>
            </a:endParaRPr>
          </a:p>
          <a:p>
            <a:pPr algn="just"/>
            <a:r>
              <a:rPr lang="uz-Cyrl-UZ" sz="2800" b="1" dirty="0">
                <a:latin typeface="Times New Roman" panose="02020603050405020304" pitchFamily="18" charset="0"/>
                <a:cs typeface="Times New Roman" panose="02020603050405020304" pitchFamily="18" charset="0"/>
              </a:rPr>
              <a:t>19 asr oxiri 20 asr boshlarida anomal bolalarni o’qitish va tarbiyalashni yo’lga qo’yuvchi ko’plab jamiyat hamda ijtimoiy tashkilotlar tashkil etildi.</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72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832756" y="147518"/>
            <a:ext cx="8882744" cy="6555641"/>
          </a:xfrm>
          <a:prstGeom prst="rect">
            <a:avLst/>
          </a:prstGeom>
          <a:noFill/>
        </p:spPr>
        <p:txBody>
          <a:bodyPr wrap="square" rtlCol="0">
            <a:spAutoFit/>
          </a:bodyPr>
          <a:lstStyle/>
          <a:p>
            <a:r>
              <a:rPr lang="uz-Cyrl-UZ" sz="2800" b="1" dirty="0">
                <a:latin typeface="Times New Roman" panose="02020603050405020304" pitchFamily="18" charset="0"/>
                <a:cs typeface="Times New Roman" panose="02020603050405020304" pitchFamily="18" charset="0"/>
              </a:rPr>
              <a:t>Sobiq SHo’ro davrida bolalikni himoya qilish va bolalar nuqsonlari bilan bog’liq muammolarni o’rganishga alohida e’tibor qaratildi.</a:t>
            </a:r>
            <a:endParaRPr lang="ru-RU" sz="2800" b="1" dirty="0">
              <a:latin typeface="Times New Roman" panose="02020603050405020304" pitchFamily="18" charset="0"/>
              <a:cs typeface="Times New Roman" panose="02020603050405020304" pitchFamily="18" charset="0"/>
            </a:endParaRPr>
          </a:p>
          <a:p>
            <a:r>
              <a:rPr lang="uz-Cyrl-UZ" sz="2800" b="1" dirty="0">
                <a:latin typeface="Times New Roman" panose="02020603050405020304" pitchFamily="18" charset="0"/>
                <a:cs typeface="Times New Roman" panose="02020603050405020304" pitchFamily="18" charset="0"/>
              </a:rPr>
              <a:t>1918-yilda maxsus dekret qabul qilindi. Unda anomal bolalarga yordam berishda asosiy vazifa ularni alohida ajratish emas, balki ularni o’qitish va tarbiyalashga e’tiborni kuchaytirish zarurligi ta’kidlandi. SHu yili Rossiyada birinchi maxsus ta’lim-tarbiya muassasasi (V.P.Kashenko uyi) tashkil etildi.</a:t>
            </a:r>
            <a:endParaRPr lang="ru-RU" sz="2800" b="1" dirty="0">
              <a:latin typeface="Times New Roman" panose="02020603050405020304" pitchFamily="18" charset="0"/>
              <a:cs typeface="Times New Roman" panose="02020603050405020304" pitchFamily="18" charset="0"/>
            </a:endParaRPr>
          </a:p>
          <a:p>
            <a:r>
              <a:rPr lang="uz-Cyrl-UZ" sz="2800" b="1" dirty="0">
                <a:latin typeface="Times New Roman" panose="02020603050405020304" pitchFamily="18" charset="0"/>
                <a:cs typeface="Times New Roman" panose="02020603050405020304" pitchFamily="18" charset="0"/>
              </a:rPr>
              <a:t>O’zbekiston Respublikasida korrektsion pedagogika (defektologiya)- ning rivojlanish tarixi Rossiya defektologiya fani bilan uzviy bog’liq bo’lib, ayni vaqtda u o’z xususiyatlariga ham ega. </a:t>
            </a:r>
            <a:r>
              <a:rPr lang="uz-Cyrl-UZ" sz="2800" b="1" dirty="0" smtClean="0">
                <a:latin typeface="Times New Roman" panose="02020603050405020304" pitchFamily="18" charset="0"/>
                <a:cs typeface="Times New Roman" panose="02020603050405020304" pitchFamily="18" charset="0"/>
              </a:rPr>
              <a:t>O’zbek </a:t>
            </a:r>
            <a:r>
              <a:rPr lang="uz-Cyrl-UZ" sz="2800" b="1" dirty="0">
                <a:latin typeface="Times New Roman" panose="02020603050405020304" pitchFamily="18" charset="0"/>
                <a:cs typeface="Times New Roman" panose="02020603050405020304" pitchFamily="18" charset="0"/>
              </a:rPr>
              <a:t>xalqi anomal bolalarga nisbatan insonparvar munosabatda bo’lib, ularga rahmdillik, mehribonlik ko’rsatgan.</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21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Выноска со стрелкой вниз 3"/>
          <p:cNvSpPr/>
          <p:nvPr/>
        </p:nvSpPr>
        <p:spPr>
          <a:xfrm>
            <a:off x="239486" y="0"/>
            <a:ext cx="9437914" cy="1513114"/>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latin typeface="Times New Roman" panose="02020603050405020304" pitchFamily="18" charset="0"/>
                <a:cs typeface="Times New Roman" panose="02020603050405020304" pitchFamily="18" charset="0"/>
              </a:rPr>
              <a:t>Ayni vaqtda rivojlanishidagi </a:t>
            </a:r>
            <a:r>
              <a:rPr lang="uz-Cyrl-UZ" sz="2400" b="1" dirty="0" smtClean="0">
                <a:latin typeface="Times New Roman" panose="02020603050405020304" pitchFamily="18" charset="0"/>
                <a:cs typeface="Times New Roman" panose="02020603050405020304" pitchFamily="18" charset="0"/>
              </a:rPr>
              <a:t>chetlanishla</a:t>
            </a:r>
            <a:r>
              <a:rPr lang="en-US" sz="2400" b="1" dirty="0" err="1" smtClean="0">
                <a:latin typeface="Times New Roman" panose="02020603050405020304" pitchFamily="18" charset="0"/>
                <a:cs typeface="Times New Roman" panose="02020603050405020304" pitchFamily="18" charset="0"/>
              </a:rPr>
              <a:t>rn</a:t>
            </a:r>
            <a:r>
              <a:rPr lang="uz-Cyrl-UZ" sz="2400" b="1" dirty="0" smtClean="0">
                <a:latin typeface="Times New Roman" panose="02020603050405020304" pitchFamily="18" charset="0"/>
                <a:cs typeface="Times New Roman" panose="02020603050405020304" pitchFamily="18" charset="0"/>
              </a:rPr>
              <a:t>ing </a:t>
            </a:r>
            <a:r>
              <a:rPr lang="uz-Cyrl-UZ" sz="2400" b="1" dirty="0">
                <a:latin typeface="Times New Roman" panose="02020603050405020304" pitchFamily="18" charset="0"/>
                <a:cs typeface="Times New Roman" panose="02020603050405020304" pitchFamily="18" charset="0"/>
              </a:rPr>
              <a:t>klassifikatsiyasi bo’yicha yagona qarash mavjud emas.</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85056" y="1513114"/>
            <a:ext cx="9535885" cy="3897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mj-lt"/>
              <a:buAutoNum type="arabicPeriod"/>
            </a:pPr>
            <a:r>
              <a:rPr lang="uz-Cyrl-UZ" sz="2000" b="1" dirty="0">
                <a:solidFill>
                  <a:schemeClr val="tx1"/>
                </a:solidFill>
                <a:latin typeface="Times New Roman" panose="02020603050405020304" pitchFamily="18" charset="0"/>
                <a:cs typeface="Times New Roman" panose="02020603050405020304" pitchFamily="18" charset="0"/>
              </a:rPr>
              <a:t>M.A.Vlasova va M.S.Pevznerlar anomal bolalarning quyidagi guruhlarini ko’rsatadilar:</a:t>
            </a:r>
            <a:endParaRPr lang="ru-RU" sz="20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000" b="1" dirty="0">
                <a:solidFill>
                  <a:schemeClr val="tx1"/>
                </a:solidFill>
                <a:latin typeface="Times New Roman" panose="02020603050405020304" pitchFamily="18" charset="0"/>
                <a:cs typeface="Times New Roman" panose="02020603050405020304" pitchFamily="18" charset="0"/>
              </a:rPr>
              <a:t>Sensor xislati yetishmaydigan (noraso) bolalar (eshitish, ko’rish, nutqi qobiliyatlari, tayanch-harakat apparat va sensomotorikasining funktsiyasi buzilgan).</a:t>
            </a:r>
            <a:endParaRPr lang="ru-RU" sz="20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b="1" dirty="0" err="1">
                <a:solidFill>
                  <a:schemeClr val="tx1"/>
                </a:solidFill>
                <a:latin typeface="Times New Roman" panose="02020603050405020304" pitchFamily="18" charset="0"/>
                <a:cs typeface="Times New Roman" panose="02020603050405020304" pitchFamily="18" charset="0"/>
              </a:rPr>
              <a:t>Psixik</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rivojlanishi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ortda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qolgan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bolalar</a:t>
            </a:r>
            <a:r>
              <a:rPr lang="en-US" sz="2000" b="1" dirty="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000" b="1" dirty="0">
                <a:solidFill>
                  <a:schemeClr val="tx1"/>
                </a:solidFill>
                <a:latin typeface="Times New Roman" panose="02020603050405020304" pitchFamily="18" charset="0"/>
                <a:cs typeface="Times New Roman" panose="02020603050405020304" pitchFamily="18" charset="0"/>
              </a:rPr>
              <a:t>Astenik yoki reaktiv holati hamda nizoli tashvishlanishga ega bo’lgan bolalar.</a:t>
            </a:r>
            <a:endParaRPr lang="ru-RU" sz="20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b="1" dirty="0" err="1">
                <a:solidFill>
                  <a:schemeClr val="tx1"/>
                </a:solidFill>
                <a:latin typeface="Times New Roman" panose="02020603050405020304" pitchFamily="18" charset="0"/>
                <a:cs typeface="Times New Roman" panose="02020603050405020304" pitchFamily="18" charset="0"/>
              </a:rPr>
              <a:t>Psixopatik</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xulqli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bolalar</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xulqning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emotsional</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buzilishi</a:t>
            </a:r>
            <a:r>
              <a:rPr lang="en-US" sz="2000" b="1" dirty="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000" b="1" dirty="0">
                <a:solidFill>
                  <a:schemeClr val="tx1"/>
                </a:solidFill>
                <a:latin typeface="Times New Roman" panose="02020603050405020304" pitchFamily="18" charset="0"/>
                <a:cs typeface="Times New Roman" panose="02020603050405020304" pitchFamily="18" charset="0"/>
              </a:rPr>
              <a:t>Aqli zaif bolalar (debillik, imbetsillik, idiotiya darajasidagi oligofrenlar).Psixik kasallikning boshlang’ich ko’rinishi (shizofreniya, epilepsiya, isteriya va boshqalar) namoyon bo’ladigan bolalar.</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42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597877" y="468923"/>
            <a:ext cx="8768861" cy="83233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200" b="1" dirty="0">
                <a:latin typeface="Times New Roman" panose="02020603050405020304" pitchFamily="18" charset="0"/>
                <a:cs typeface="Times New Roman" panose="02020603050405020304" pitchFamily="18" charset="0"/>
              </a:rPr>
              <a:t>Psixologik-pedagogik tekshirishlar quyidagi metodlari yordamida tashkil etiladi:</a:t>
            </a:r>
            <a:endParaRPr lang="ru-RU" sz="2200" b="1" dirty="0">
              <a:latin typeface="Times New Roman" panose="02020603050405020304" pitchFamily="18" charset="0"/>
              <a:cs typeface="Times New Roman" panose="02020603050405020304" pitchFamily="18" charset="0"/>
            </a:endParaRPr>
          </a:p>
        </p:txBody>
      </p:sp>
      <p:sp>
        <p:nvSpPr>
          <p:cNvPr id="5" name="Овал 4"/>
          <p:cNvSpPr/>
          <p:nvPr/>
        </p:nvSpPr>
        <p:spPr>
          <a:xfrm>
            <a:off x="208503" y="1527346"/>
            <a:ext cx="2825261" cy="291092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latin typeface="Times New Roman" panose="02020603050405020304" pitchFamily="18" charset="0"/>
                <a:cs typeface="Times New Roman" panose="02020603050405020304" pitchFamily="18" charset="0"/>
              </a:rPr>
              <a:t>Suhbat metodi. </a:t>
            </a:r>
            <a:endParaRPr lang="ru-RU" sz="2800" b="1" dirty="0">
              <a:latin typeface="Times New Roman" panose="02020603050405020304" pitchFamily="18" charset="0"/>
              <a:cs typeface="Times New Roman" panose="02020603050405020304" pitchFamily="18" charset="0"/>
            </a:endParaRPr>
          </a:p>
        </p:txBody>
      </p:sp>
      <p:sp>
        <p:nvSpPr>
          <p:cNvPr id="6" name="Блок-схема: сохраненные данные 5"/>
          <p:cNvSpPr/>
          <p:nvPr/>
        </p:nvSpPr>
        <p:spPr>
          <a:xfrm rot="10800000">
            <a:off x="1621131" y="1447791"/>
            <a:ext cx="8404611" cy="3077311"/>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033764" y="1601068"/>
            <a:ext cx="6332974" cy="2862322"/>
          </a:xfrm>
          <a:prstGeom prst="rect">
            <a:avLst/>
          </a:prstGeom>
          <a:noFill/>
        </p:spPr>
        <p:txBody>
          <a:bodyPr wrap="square" rtlCol="0">
            <a:spAutoFit/>
          </a:bodyPr>
          <a:lstStyle/>
          <a:p>
            <a:r>
              <a:rPr lang="uz-Cyrl-UZ" sz="2000" b="1" dirty="0">
                <a:solidFill>
                  <a:schemeClr val="bg1"/>
                </a:solidFill>
                <a:latin typeface="Times New Roman" panose="02020603050405020304" pitchFamily="18" charset="0"/>
                <a:cs typeface="Times New Roman" panose="02020603050405020304" pitchFamily="18" charset="0"/>
              </a:rPr>
              <a:t>Suhbat bola bilan aloqa o’rnatish vositasi bo’lib, anomal bolaning shaxsi, emotsional-irodaviy sifatlari, xulqi, shuningdek, rivojlanishidagi chetlanishlarning sabablari haqidagi ma’lumotni to’plashga inikon beradi. Agarda bolaning nutqida, eshitish qobiliyatida nuqsonlari bo’lsa, yoki munosabatga qiyin kirishsa suhbatni tashkil qilish tavsiya etilmaydi. Bunday hollarda bolani qiziqtiradigan ko’rgazmali materialdan foydalanish mumkin.</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8" name="Овал 7"/>
          <p:cNvSpPr/>
          <p:nvPr/>
        </p:nvSpPr>
        <p:spPr>
          <a:xfrm>
            <a:off x="149886" y="4696129"/>
            <a:ext cx="2825261" cy="20750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Ta</a:t>
            </a:r>
            <a:r>
              <a:rPr lang="uz-Cyrl-UZ" sz="2200" b="1" dirty="0">
                <a:latin typeface="Times New Roman" panose="02020603050405020304" pitchFamily="18" charset="0"/>
                <a:cs typeface="Times New Roman" panose="02020603050405020304" pitchFamily="18" charset="0"/>
              </a:rPr>
              <a:t>j</a:t>
            </a:r>
            <a:r>
              <a:rPr lang="en-US" sz="2200" b="1" dirty="0" err="1">
                <a:latin typeface="Times New Roman" panose="02020603050405020304" pitchFamily="18" charset="0"/>
                <a:cs typeface="Times New Roman" panose="02020603050405020304" pitchFamily="18" charset="0"/>
              </a:rPr>
              <a:t>riba-psixoloeik</a:t>
            </a:r>
            <a:r>
              <a:rPr lang="en-US" sz="2200" b="1" dirty="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tadqiqotlar</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metodlari</a:t>
            </a:r>
            <a:r>
              <a:rPr lang="en-US" sz="2200" b="1" dirty="0">
                <a:latin typeface="Times New Roman" panose="02020603050405020304" pitchFamily="18" charset="0"/>
                <a:cs typeface="Times New Roman" panose="02020603050405020304" pitchFamily="18" charset="0"/>
              </a:rPr>
              <a:t>. </a:t>
            </a:r>
            <a:endParaRPr lang="ru-RU" sz="2200" b="1" dirty="0">
              <a:latin typeface="Times New Roman" panose="02020603050405020304" pitchFamily="18" charset="0"/>
              <a:cs typeface="Times New Roman" panose="02020603050405020304" pitchFamily="18" charset="0"/>
            </a:endParaRPr>
          </a:p>
        </p:txBody>
      </p:sp>
      <p:sp>
        <p:nvSpPr>
          <p:cNvPr id="9" name="Блок-схема: сохраненные данные 8"/>
          <p:cNvSpPr/>
          <p:nvPr/>
        </p:nvSpPr>
        <p:spPr>
          <a:xfrm rot="10800000">
            <a:off x="1781904" y="4664356"/>
            <a:ext cx="7877908" cy="2193643"/>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975148" y="4751190"/>
            <a:ext cx="6684664" cy="1938992"/>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Ular</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maxsus</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o’rganilishi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kerak</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bo’lgan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psixik</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jarayonni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qo’zg’atuvchi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mahlum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vaziyatlarni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yaratishni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ko’zda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tutadi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Tajriba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metodikalari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yordamida</a:t>
            </a:r>
            <a:r>
              <a:rPr lang="en-US" sz="2400" b="1" dirty="0">
                <a:solidFill>
                  <a:schemeClr val="bg1"/>
                </a:solidFill>
                <a:latin typeface="Times New Roman" panose="02020603050405020304" pitchFamily="18" charset="0"/>
                <a:cs typeface="Times New Roman" panose="02020603050405020304" pitchFamily="18" charset="0"/>
              </a:rPr>
              <a:t> u </a:t>
            </a:r>
            <a:r>
              <a:rPr lang="en-US" sz="2400" b="1" dirty="0" err="1">
                <a:solidFill>
                  <a:schemeClr val="bg1"/>
                </a:solidFill>
                <a:latin typeface="Times New Roman" panose="02020603050405020304" pitchFamily="18" charset="0"/>
                <a:cs typeface="Times New Roman" panose="02020603050405020304" pitchFamily="18" charset="0"/>
              </a:rPr>
              <a:t>yoki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holatlarning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sabablari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mexanizmlarini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ochib</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ko’rsatish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mumkin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bo’ladi</a:t>
            </a:r>
            <a:r>
              <a:rPr lang="en-US" sz="2400" b="1" dirty="0">
                <a:solidFill>
                  <a:schemeClr val="bg1"/>
                </a:solidFill>
                <a:latin typeface="Times New Roman" panose="02020603050405020304" pitchFamily="18" charset="0"/>
                <a:cs typeface="Times New Roman" panose="02020603050405020304" pitchFamily="18" charset="0"/>
              </a:rPr>
              <a:t>.</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09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31949" y="179195"/>
            <a:ext cx="2825261" cy="252520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latin typeface="Times New Roman" panose="02020603050405020304" pitchFamily="18" charset="0"/>
                <a:cs typeface="Times New Roman" panose="02020603050405020304" pitchFamily="18" charset="0"/>
              </a:rPr>
              <a:t>Kuzatish metodi. </a:t>
            </a:r>
            <a:endParaRPr lang="ru-RU" sz="2800" b="1" dirty="0">
              <a:latin typeface="Times New Roman" panose="02020603050405020304" pitchFamily="18" charset="0"/>
              <a:cs typeface="Times New Roman" panose="02020603050405020304" pitchFamily="18" charset="0"/>
            </a:endParaRPr>
          </a:p>
        </p:txBody>
      </p:sp>
      <p:sp>
        <p:nvSpPr>
          <p:cNvPr id="6" name="Блок-схема: сохраненные данные 5"/>
          <p:cNvSpPr/>
          <p:nvPr/>
        </p:nvSpPr>
        <p:spPr>
          <a:xfrm rot="10800000">
            <a:off x="1863967" y="134812"/>
            <a:ext cx="7877908" cy="2669541"/>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284971" y="249809"/>
            <a:ext cx="6113587" cy="2554545"/>
          </a:xfrm>
          <a:prstGeom prst="rect">
            <a:avLst/>
          </a:prstGeom>
          <a:noFill/>
        </p:spPr>
        <p:txBody>
          <a:bodyPr wrap="square" rtlCol="0">
            <a:spAutoFit/>
          </a:bodyPr>
          <a:lstStyle/>
          <a:p>
            <a:r>
              <a:rPr lang="uz-Cyrl-UZ" sz="2000" b="1" dirty="0">
                <a:solidFill>
                  <a:schemeClr val="bg1"/>
                </a:solidFill>
                <a:latin typeface="Times New Roman" panose="02020603050405020304" pitchFamily="18" charset="0"/>
                <a:cs typeface="Times New Roman" panose="02020603050405020304" pitchFamily="18" charset="0"/>
              </a:rPr>
              <a:t>Kuzatish bolaning konsultatsiyaga kelishidan avval boshlanadi va yaxlit tekshirishlarni o’tkazish jarayonida davom ettiriladi. Kuzatish har doim aniq maqsad asosida o’tkaziladi. Bolani o’yin faoliyatini tashkil etish jarayonida kuzatish alohida ahamiyatga ega, ular bola bilan aloqa o’matishga imkon beradi. Ayrim hollarda o’yinchoqlar yordamida maxsus tekshirishlar o’tkaziladi.</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8" name="Овал 7"/>
          <p:cNvSpPr/>
          <p:nvPr/>
        </p:nvSpPr>
        <p:spPr>
          <a:xfrm>
            <a:off x="243672" y="3139580"/>
            <a:ext cx="2825261" cy="3140746"/>
          </a:xfrm>
          <a:prstGeom prst="ellips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latin typeface="Times New Roman" panose="02020603050405020304" pitchFamily="18" charset="0"/>
                <a:cs typeface="Times New Roman" panose="02020603050405020304" pitchFamily="18" charset="0"/>
              </a:rPr>
              <a:t>Rasmlarini </a:t>
            </a:r>
            <a:r>
              <a:rPr lang="uz-Cyrl-UZ" sz="2400" b="1" dirty="0" smtClean="0">
                <a:latin typeface="Times New Roman" panose="02020603050405020304" pitchFamily="18" charset="0"/>
                <a:cs typeface="Times New Roman" panose="02020603050405020304" pitchFamily="18" charset="0"/>
              </a:rPr>
              <a:t>o’r</a:t>
            </a:r>
            <a:r>
              <a:rPr lang="en-US" sz="2400" b="1" dirty="0" smtClean="0">
                <a:latin typeface="Times New Roman" panose="02020603050405020304" pitchFamily="18" charset="0"/>
                <a:cs typeface="Times New Roman" panose="02020603050405020304" pitchFamily="18" charset="0"/>
              </a:rPr>
              <a:t>g</a:t>
            </a:r>
            <a:r>
              <a:rPr lang="uz-Cyrl-UZ" sz="2400" b="1" dirty="0" smtClean="0">
                <a:latin typeface="Times New Roman" panose="02020603050405020304" pitchFamily="18" charset="0"/>
                <a:cs typeface="Times New Roman" panose="02020603050405020304" pitchFamily="18" charset="0"/>
              </a:rPr>
              <a:t>anish </a:t>
            </a:r>
            <a:r>
              <a:rPr lang="uz-Cyrl-UZ" sz="2400" b="1" dirty="0">
                <a:latin typeface="Times New Roman" panose="02020603050405020304" pitchFamily="18" charset="0"/>
                <a:cs typeface="Times New Roman" panose="02020603050405020304" pitchFamily="18" charset="0"/>
              </a:rPr>
              <a:t>metodi. </a:t>
            </a:r>
            <a:endParaRPr lang="ru-RU" sz="2400" b="1" dirty="0">
              <a:latin typeface="Times New Roman" panose="02020603050405020304" pitchFamily="18" charset="0"/>
              <a:cs typeface="Times New Roman" panose="02020603050405020304" pitchFamily="18" charset="0"/>
            </a:endParaRPr>
          </a:p>
        </p:txBody>
      </p:sp>
      <p:sp>
        <p:nvSpPr>
          <p:cNvPr id="9" name="Блок-схема: сохраненные данные 8"/>
          <p:cNvSpPr/>
          <p:nvPr/>
        </p:nvSpPr>
        <p:spPr>
          <a:xfrm rot="10800000">
            <a:off x="1863967" y="3036581"/>
            <a:ext cx="7877908" cy="3320266"/>
          </a:xfrm>
          <a:prstGeom prst="flowChartOnlineStorag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284971" y="3116410"/>
            <a:ext cx="6113587" cy="3170099"/>
          </a:xfrm>
          <a:prstGeom prst="rect">
            <a:avLst/>
          </a:prstGeom>
          <a:noFill/>
        </p:spPr>
        <p:txBody>
          <a:bodyPr wrap="square" rtlCol="0">
            <a:spAutoFit/>
          </a:bodyPr>
          <a:lstStyle/>
          <a:p>
            <a:r>
              <a:rPr lang="en-US" sz="2000" b="1" dirty="0" err="1">
                <a:solidFill>
                  <a:schemeClr val="bg1"/>
                </a:solidFill>
                <a:latin typeface="Times New Roman" panose="02020603050405020304" pitchFamily="18" charset="0"/>
                <a:cs typeface="Times New Roman" panose="02020603050405020304" pitchFamily="18" charset="0"/>
              </a:rPr>
              <a:t>Rasmlar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bolani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o’lganishda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muhim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difTerensial-diagnostik</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vosita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hisoblanadi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Bolada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pedagog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tomonidan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tavsiya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etilgan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rasmlar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xavotir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uyg’otsa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bolaga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erkin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rasm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chizishni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taklif</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etish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maqsadga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muvofiqdir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Uning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mavzu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tanlay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olishi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tasvirlash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xususiyatlari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rasm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chizish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jarayoni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yakuniy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tashhis</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uchun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qimmatli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ma’lumot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hisoblanadi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Aqli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zaif</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bolalar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odatda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mavzuni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tanlashga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qiynaladilar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ular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sujetlar</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yaratmay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alohida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odatiy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predmetlarni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tasvirlashga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harakat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qiladilar</a:t>
            </a:r>
            <a:r>
              <a:rPr lang="en-US" sz="2000" b="1" dirty="0">
                <a:solidFill>
                  <a:schemeClr val="bg1"/>
                </a:solidFill>
                <a:latin typeface="Times New Roman" panose="02020603050405020304" pitchFamily="18" charset="0"/>
                <a:cs typeface="Times New Roman" panose="02020603050405020304" pitchFamily="18" charset="0"/>
              </a:rPr>
              <a:t>.</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73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1547585" y="429986"/>
            <a:ext cx="6877957" cy="3508653"/>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Testlar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metodi</a:t>
            </a:r>
            <a:r>
              <a:rPr lang="en-US" sz="2400" b="1" dirty="0" smtClean="0">
                <a:latin typeface="Times New Roman" panose="02020603050405020304" pitchFamily="18" charset="0"/>
                <a:cs typeface="Times New Roman" panose="02020603050405020304" pitchFamily="18" charset="0"/>
              </a:rPr>
              <a:t>.</a:t>
            </a:r>
          </a:p>
          <a:p>
            <a:pPr algn="ct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Bu </a:t>
            </a:r>
            <a:r>
              <a:rPr lang="en-US" sz="2000" b="1" dirty="0" err="1">
                <a:latin typeface="Times New Roman" panose="02020603050405020304" pitchFamily="18" charset="0"/>
                <a:cs typeface="Times New Roman" panose="02020603050405020304" pitchFamily="18" charset="0"/>
              </a:rPr>
              <a:t>metod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bolalarning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psixodiagnostik</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maqsadlarda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tekshirishda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qo’llaniladi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D.Veksler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tomonidan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asoslangan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moslashtirilgan</a:t>
            </a:r>
            <a:r>
              <a:rPr lang="en-US" sz="2000" b="1" dirty="0">
                <a:latin typeface="Times New Roman" panose="02020603050405020304" pitchFamily="18" charset="0"/>
                <a:cs typeface="Times New Roman" panose="02020603050405020304" pitchFamily="18" charset="0"/>
              </a:rPr>
              <a:t> test </a:t>
            </a:r>
            <a:r>
              <a:rPr lang="en-US" sz="2000" b="1" dirty="0" err="1">
                <a:latin typeface="Times New Roman" panose="02020603050405020304" pitchFamily="18" charset="0"/>
                <a:cs typeface="Times New Roman" panose="02020603050405020304" pitchFamily="18" charset="0"/>
              </a:rPr>
              <a:t>ommaviylashgandir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Undan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foydalanish</a:t>
            </a:r>
            <a:r>
              <a:rPr lang="en-US" sz="2000" b="1" dirty="0">
                <a:latin typeface="Times New Roman" panose="02020603050405020304" pitchFamily="18" charset="0"/>
                <a:cs typeface="Times New Roman" panose="02020603050405020304" pitchFamily="18" charset="0"/>
              </a:rPr>
              <a:t> individual-</a:t>
            </a:r>
            <a:r>
              <a:rPr lang="en-US" sz="2000" b="1" dirty="0" err="1">
                <a:latin typeface="Times New Roman" panose="02020603050405020304" pitchFamily="18" charset="0"/>
                <a:cs typeface="Times New Roman" panose="02020603050405020304" pitchFamily="18" charset="0"/>
              </a:rPr>
              <a:t>psixologik</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tekshirishlami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o’tkazishda</a:t>
            </a:r>
            <a:r>
              <a:rPr lang="en-US" sz="2000" b="1" dirty="0">
                <a:latin typeface="Times New Roman" panose="02020603050405020304" pitchFamily="18" charset="0"/>
                <a:cs typeface="Times New Roman" panose="02020603050405020304" pitchFamily="18" charset="0"/>
              </a:rPr>
              <a:t> bola </a:t>
            </a:r>
            <a:r>
              <a:rPr lang="en-US" sz="2000" b="1" dirty="0" err="1">
                <a:latin typeface="Times New Roman" panose="02020603050405020304" pitchFamily="18" charset="0"/>
                <a:cs typeface="Times New Roman" panose="02020603050405020304" pitchFamily="18" charset="0"/>
              </a:rPr>
              <a:t>haqida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zarur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qo’shimcha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ma’lumotlami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olishga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imkon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beradi</a:t>
            </a:r>
            <a:r>
              <a:rPr lang="en-US"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42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с двумя усеченными противолежащими углами 1"/>
          <p:cNvSpPr/>
          <p:nvPr/>
        </p:nvSpPr>
        <p:spPr>
          <a:xfrm>
            <a:off x="199292" y="277586"/>
            <a:ext cx="9495693" cy="1191985"/>
          </a:xfrm>
          <a:prstGeom prst="snip2DiagRect">
            <a:avLst/>
          </a:prstGeom>
          <a:no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chemeClr val="tx1"/>
                </a:solidFill>
                <a:latin typeface="Times New Roman" panose="02020603050405020304" pitchFamily="18" charset="0"/>
                <a:cs typeface="Times New Roman" panose="02020603050405020304" pitchFamily="18" charset="0"/>
              </a:rPr>
              <a:t>Ta’lim jarayoni quyidagi bosqichlarda amalga oshiriladi:</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0388" y="1837231"/>
            <a:ext cx="4125058" cy="1107996"/>
          </a:xfrm>
          <a:prstGeom prst="rect">
            <a:avLst/>
          </a:prstGeom>
          <a:solidFill>
            <a:srgbClr val="00FFFF"/>
          </a:solidFill>
          <a:scene3d>
            <a:camera prst="orthographicFront"/>
            <a:lightRig rig="threePt" dir="t"/>
          </a:scene3d>
          <a:sp3d>
            <a:bevelT w="114300" prst="artDeco"/>
          </a:sp3d>
        </p:spPr>
        <p:txBody>
          <a:bodyPr wrap="square" rtlCol="0">
            <a:spAutoFit/>
          </a:bodyPr>
          <a:lstStyle/>
          <a:p>
            <a:r>
              <a:rPr lang="uz-Cyrl-UZ" sz="2200" b="1" dirty="0">
                <a:latin typeface="Times New Roman" panose="02020603050405020304" pitchFamily="18" charset="0"/>
                <a:cs typeface="Times New Roman" panose="02020603050405020304" pitchFamily="18" charset="0"/>
              </a:rPr>
              <a:t>Boshlang’ich umumiy o’rta ta’lim (ta’lim muddati — 4—5 yil).</a:t>
            </a:r>
            <a:endParaRPr lang="ru-RU" sz="2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52646" y="1837231"/>
            <a:ext cx="4406411" cy="1107996"/>
          </a:xfrm>
          <a:prstGeom prst="rect">
            <a:avLst/>
          </a:prstGeom>
          <a:solidFill>
            <a:srgbClr val="00FFFF"/>
          </a:solidFill>
          <a:scene3d>
            <a:camera prst="orthographicFront"/>
            <a:lightRig rig="threePt" dir="t"/>
          </a:scene3d>
          <a:sp3d>
            <a:bevelT w="114300" prst="artDeco"/>
          </a:sp3d>
        </p:spPr>
        <p:txBody>
          <a:bodyPr wrap="square" rtlCol="0">
            <a:spAutoFit/>
          </a:bodyPr>
          <a:lstStyle/>
          <a:p>
            <a:r>
              <a:rPr lang="uz-Cyrl-UZ" sz="2200" b="1" dirty="0">
                <a:latin typeface="Times New Roman" panose="02020603050405020304" pitchFamily="18" charset="0"/>
                <a:cs typeface="Times New Roman" panose="02020603050405020304" pitchFamily="18" charset="0"/>
              </a:rPr>
              <a:t>Asosiy umumiy o’rta ta’lim (ta’lim muddati - 5 yil</a:t>
            </a:r>
            <a:r>
              <a:rPr lang="uz-Cyrl-UZ" sz="2200" b="1"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endParaRPr lang="ru-RU" sz="2200" b="1"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99291" y="3086100"/>
            <a:ext cx="4642339" cy="3771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1900" b="1" dirty="0">
                <a:solidFill>
                  <a:schemeClr val="tx1"/>
                </a:solidFill>
                <a:latin typeface="Times New Roman" panose="02020603050405020304" pitchFamily="18" charset="0"/>
                <a:cs typeface="Times New Roman" panose="02020603050405020304" pitchFamily="18" charset="0"/>
              </a:rPr>
              <a:t>Bolalarni korrektsion muassasalarga qabul qilish PTPKning xulosasi bo’yicha ota-onalari yoki ularning o’rnini bosuvchi shaxslarning roziligiga ko’ra amalga oshiriladi. Sinf 12 nafar o’quvchidan iborat bo’ladi. Ular rivojlanishidagi nuqsonlarning bartaraf etilishiga ko’ra ommaviy umumiy o’rta ta’lim muassasalariga o’tkazilishlari mumkin.</a:t>
            </a:r>
            <a:endParaRPr lang="ru-RU" sz="19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052646" y="3434862"/>
            <a:ext cx="4642339" cy="32824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1900" b="1" dirty="0">
                <a:solidFill>
                  <a:schemeClr val="tx1"/>
                </a:solidFill>
                <a:latin typeface="Times New Roman" panose="02020603050405020304" pitchFamily="18" charset="0"/>
                <a:cs typeface="Times New Roman" panose="02020603050405020304" pitchFamily="18" charset="0"/>
              </a:rPr>
              <a:t>Ikkinchi bosqichda ta’lim 5-9 sinflar) ayrim o’zgartirishlar (muayyan o’quv mavzulari yoki ulardagi materiallar hajmini qisqartirish) bilan ommaviy umumiy o’rta ta’lim maktablarining dasturlari asosida amalga oshiriladi. Korrektsion-rivojlantiruvchi sinflarda, ta’limning 1- bosqich muddati zarur holatlarda 1 yoki hatto 2 yilga uzaytirilishi mumkin.</a:t>
            </a:r>
            <a:endParaRPr lang="ru-RU" sz="19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01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с двумя усеченными противолежащими углами 2"/>
          <p:cNvSpPr/>
          <p:nvPr/>
        </p:nvSpPr>
        <p:spPr>
          <a:xfrm>
            <a:off x="270329" y="391885"/>
            <a:ext cx="9258300" cy="1404258"/>
          </a:xfrm>
          <a:prstGeom prst="snip2DiagRect">
            <a:avLst/>
          </a:prstGeom>
          <a:solidFill>
            <a:srgbClr val="00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Aqli zaif shaxslar rivojlanish va nuqson darajasiga ko’ra turlicha bo’ladi. Ularni quyidagi uch guruhga ajratish mumkin:</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14449" y="2118025"/>
            <a:ext cx="9370060" cy="2677656"/>
          </a:xfrm>
          <a:prstGeom prst="rect">
            <a:avLst/>
          </a:prstGeom>
          <a:solidFill>
            <a:srgbClr val="FFFF00"/>
          </a:solidFill>
        </p:spPr>
        <p:txBody>
          <a:bodyPr wrap="square" rtlCol="0">
            <a:spAutoFit/>
          </a:bodyPr>
          <a:lstStyle/>
          <a:p>
            <a:pPr marL="457200" indent="-457200">
              <a:buFont typeface="+mj-lt"/>
              <a:buAutoNum type="arabicPeriod"/>
            </a:pPr>
            <a:r>
              <a:rPr lang="uz-Cyrl-UZ" sz="2800" b="1" dirty="0">
                <a:latin typeface="Times New Roman" panose="02020603050405020304" pitchFamily="18" charset="0"/>
                <a:cs typeface="Times New Roman" panose="02020603050405020304" pitchFamily="18" charset="0"/>
              </a:rPr>
              <a:t>Ona qornida miyasi shikastlangan bolalar.</a:t>
            </a:r>
            <a:endParaRPr lang="ru-RU" sz="28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uz-Cyrl-UZ" sz="2800" b="1" dirty="0">
                <a:latin typeface="Times New Roman" panose="02020603050405020304" pitchFamily="18" charset="0"/>
                <a:cs typeface="Times New Roman" panose="02020603050405020304" pitchFamily="18" charset="0"/>
              </a:rPr>
              <a:t>Tuglishi paytida yoki tug’ilgandan keyin uch yil davomida miyasi shikastlangan bolalar.</a:t>
            </a:r>
            <a:endParaRPr lang="ru-RU" sz="28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uz-Cyrl-UZ" sz="2800" b="1" dirty="0">
                <a:latin typeface="Times New Roman" panose="02020603050405020304" pitchFamily="18" charset="0"/>
                <a:cs typeface="Times New Roman" panose="02020603050405020304" pitchFamily="18" charset="0"/>
              </a:rPr>
              <a:t>Butunjahon sog’liqni saqlash tashkiloti (VOZ) 1994-yilda aqli zaiflikning quyidagi to’rt darajasini ehtirof etgan: sezilmas (kam). o’rtacha og’ir va chuqur darajalar</a:t>
            </a:r>
            <a:r>
              <a:rPr lang="uz-Cyrl-UZ"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536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254000" y="164429"/>
            <a:ext cx="9429262" cy="686471"/>
          </a:xfrm>
          <a:prstGeom prst="roundRect">
            <a:avLst/>
          </a:prstGeom>
          <a:solidFill>
            <a:srgbClr val="00B0F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600" b="1" dirty="0">
                <a:solidFill>
                  <a:schemeClr val="tx1"/>
                </a:solidFill>
                <a:latin typeface="Times New Roman" panose="02020603050405020304" pitchFamily="18" charset="0"/>
                <a:cs typeface="Times New Roman" panose="02020603050405020304" pitchFamily="18" charset="0"/>
              </a:rPr>
              <a:t>Reja</a:t>
            </a:r>
          </a:p>
        </p:txBody>
      </p:sp>
      <p:sp>
        <p:nvSpPr>
          <p:cNvPr id="7" name="Прямоугольник с двумя скругленными противолежащими углами 6"/>
          <p:cNvSpPr/>
          <p:nvPr/>
        </p:nvSpPr>
        <p:spPr>
          <a:xfrm>
            <a:off x="428587" y="1739275"/>
            <a:ext cx="9241971" cy="3999313"/>
          </a:xfrm>
          <a:prstGeom prst="round2DiagRect">
            <a:avLst/>
          </a:prstGeom>
          <a:solidFill>
            <a:srgbClr val="FFFF00"/>
          </a:solid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mj-lt"/>
              <a:buAutoNum type="arabicPeriod"/>
            </a:pPr>
            <a:r>
              <a:rPr lang="uz-Cyrl-UZ" sz="2400" b="1" dirty="0">
                <a:solidFill>
                  <a:schemeClr val="tx1"/>
                </a:solidFill>
                <a:latin typeface="Times New Roman" panose="02020603050405020304" pitchFamily="18" charset="0"/>
                <a:cs typeface="Times New Roman" panose="02020603050405020304" pitchFamily="18" charset="0"/>
              </a:rPr>
              <a:t>Korrektsion pedagogika. </a:t>
            </a:r>
            <a:r>
              <a:rPr lang="uz-Cyrl-UZ" sz="2400" b="1" dirty="0" smtClean="0">
                <a:solidFill>
                  <a:schemeClr val="tx1"/>
                </a:solidFill>
                <a:latin typeface="Times New Roman" panose="02020603050405020304" pitchFamily="18" charset="0"/>
                <a:cs typeface="Times New Roman" panose="02020603050405020304" pitchFamily="18" charset="0"/>
              </a:rPr>
              <a:t>Maqsad </a:t>
            </a:r>
            <a:r>
              <a:rPr lang="uz-Cyrl-UZ" sz="2400" b="1" dirty="0">
                <a:solidFill>
                  <a:schemeClr val="tx1"/>
                </a:solidFill>
                <a:latin typeface="Times New Roman" panose="02020603050405020304" pitchFamily="18" charset="0"/>
                <a:cs typeface="Times New Roman" panose="02020603050405020304" pitchFamily="18" charset="0"/>
              </a:rPr>
              <a:t>va vazifalari. </a:t>
            </a:r>
            <a:endParaRPr lang="ru-RU" sz="24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400" b="1" dirty="0" smtClean="0">
                <a:solidFill>
                  <a:schemeClr val="tx1"/>
                </a:solidFill>
                <a:latin typeface="Times New Roman" panose="02020603050405020304" pitchFamily="18" charset="0"/>
                <a:cs typeface="Times New Roman" panose="02020603050405020304" pitchFamily="18" charset="0"/>
              </a:rPr>
              <a:t>Anomal </a:t>
            </a:r>
            <a:r>
              <a:rPr lang="uz-Cyrl-UZ" sz="2400" b="1" dirty="0">
                <a:solidFill>
                  <a:schemeClr val="tx1"/>
                </a:solidFill>
                <a:latin typeface="Times New Roman" panose="02020603050405020304" pitchFamily="18" charset="0"/>
                <a:cs typeface="Times New Roman" panose="02020603050405020304" pitchFamily="18" charset="0"/>
              </a:rPr>
              <a:t>o‘quvchilar bilan olib boriladigan korreksion ishlarning asosiy yo‘nalishlari.</a:t>
            </a:r>
            <a:endParaRPr lang="ru-RU" sz="24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400" b="1" dirty="0">
                <a:solidFill>
                  <a:schemeClr val="tx1"/>
                </a:solidFill>
                <a:latin typeface="Times New Roman" panose="02020603050405020304" pitchFamily="18" charset="0"/>
                <a:cs typeface="Times New Roman" panose="02020603050405020304" pitchFamily="18" charset="0"/>
              </a:rPr>
              <a:t>Rivojlanishidagi nuqsonlarni klassifikatsiyalash, ularning sabablari va omil.Tibbiy ziddiyat (konflikt)larning o’ziga xos xususiyati haqida.	</a:t>
            </a:r>
            <a:endParaRPr lang="ru-RU" sz="2400" b="1"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uz-Cyrl-UZ" sz="2400" b="1" dirty="0">
                <a:solidFill>
                  <a:schemeClr val="tx1"/>
                </a:solidFill>
                <a:latin typeface="Times New Roman" panose="02020603050405020304" pitchFamily="18" charset="0"/>
                <a:cs typeface="Times New Roman" panose="02020603050405020304" pitchFamily="18" charset="0"/>
              </a:rPr>
              <a:t>Bola rivojlanishidagi nuqsonlarni diagnostika qilishda korreksion ishlar tamoyillari.</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4050323" y="958047"/>
            <a:ext cx="1905977" cy="668740"/>
          </a:xfrm>
          <a:prstGeom prst="downArrow">
            <a:avLst/>
          </a:prstGeom>
          <a:solidFill>
            <a:srgbClr val="FF0000"/>
          </a:solid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002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621323" y="375138"/>
            <a:ext cx="6353908" cy="4191981"/>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7. </a:t>
            </a:r>
            <a:r>
              <a:rPr lang="uz-Cyrl-UZ" sz="2000" b="1" dirty="0" smtClean="0">
                <a:latin typeface="Times New Roman" panose="02020603050405020304" pitchFamily="18" charset="0"/>
                <a:cs typeface="Times New Roman" panose="02020603050405020304" pitchFamily="18" charset="0"/>
              </a:rPr>
              <a:t>Aqli </a:t>
            </a:r>
            <a:r>
              <a:rPr lang="uz-Cyrl-UZ" sz="2000" b="1" dirty="0">
                <a:latin typeface="Times New Roman" panose="02020603050405020304" pitchFamily="18" charset="0"/>
                <a:cs typeface="Times New Roman" panose="02020603050405020304" pitchFamily="18" charset="0"/>
              </a:rPr>
              <a:t>zaif bolalar oila yoki sog’liqni saqlash tizimiga qarashli maxsus yaslilarida tarbiyalanadilar. Maktabgacha yoshdagi bolalar bilan olib boriladigan korrektsion ishlar aqli zaif bolalar uchun maxsus bolalar bog’chalarida amalga oshiriladi. Aqli zaif bo’lgan maktabgacha yoshdagi bolalar ommaviy bolalar bog’chalaridagi maxsus guruhlarga qabul qilinishlari mumkin. Ularda o’qitish maxsus bolalar bog’chasidagi kabi maxsus dastur bo’yicha olib boriladi.</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Табличка 4"/>
          <p:cNvSpPr/>
          <p:nvPr/>
        </p:nvSpPr>
        <p:spPr>
          <a:xfrm>
            <a:off x="455002" y="272561"/>
            <a:ext cx="9105900" cy="841131"/>
          </a:xfrm>
          <a:prstGeom prst="plaqu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chemeClr val="bg1"/>
                </a:solidFill>
                <a:latin typeface="Times New Roman" panose="02020603050405020304" pitchFamily="18" charset="0"/>
                <a:cs typeface="Times New Roman" panose="02020603050405020304" pitchFamily="18" charset="0"/>
              </a:rPr>
              <a:t>Hozirgi kunda logopediyada nutqiy buzilishlarni ikki turi ajratiladi:</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с двумя усеченными противолежащими углами 1"/>
          <p:cNvSpPr/>
          <p:nvPr/>
        </p:nvSpPr>
        <p:spPr>
          <a:xfrm>
            <a:off x="455002" y="1242646"/>
            <a:ext cx="9105900" cy="1242646"/>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ru-RU" sz="2400" b="1" dirty="0" err="1">
                <a:solidFill>
                  <a:schemeClr val="tx1"/>
                </a:solidFill>
                <a:latin typeface="Times New Roman" panose="02020603050405020304" pitchFamily="18" charset="0"/>
                <a:cs typeface="Times New Roman" panose="02020603050405020304" pitchFamily="18" charset="0"/>
              </a:rPr>
              <a:t>tibbi</a:t>
            </a:r>
            <a:r>
              <a:rPr lang="uz-Cyrl-UZ" sz="2400" b="1" dirty="0">
                <a:solidFill>
                  <a:schemeClr val="tx1"/>
                </a:solidFill>
                <a:latin typeface="Times New Roman" panose="02020603050405020304" pitchFamily="18" charset="0"/>
                <a:cs typeface="Times New Roman" panose="02020603050405020304" pitchFamily="18" charset="0"/>
              </a:rPr>
              <a:t>y</a:t>
            </a:r>
            <a:r>
              <a:rPr lang="ru-RU" sz="2400" b="1" dirty="0">
                <a:solidFill>
                  <a:schemeClr val="tx1"/>
                </a:solidFill>
                <a:latin typeface="Times New Roman" panose="02020603050405020304" pitchFamily="18" charset="0"/>
                <a:cs typeface="Times New Roman" panose="02020603050405020304" pitchFamily="18" charset="0"/>
              </a:rPr>
              <a:t>-</a:t>
            </a:r>
            <a:r>
              <a:rPr lang="ru-RU" sz="2400" b="1" dirty="0" err="1">
                <a:solidFill>
                  <a:schemeClr val="tx1"/>
                </a:solidFill>
                <a:latin typeface="Times New Roman" panose="02020603050405020304" pitchFamily="18" charset="0"/>
                <a:cs typeface="Times New Roman" panose="02020603050405020304" pitchFamily="18" charset="0"/>
              </a:rPr>
              <a:t>psixologik</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nutqi</a:t>
            </a:r>
            <a:r>
              <a:rPr lang="uz-Cyrl-UZ" sz="2400" b="1" dirty="0">
                <a:solidFill>
                  <a:schemeClr val="tx1"/>
                </a:solidFill>
                <a:latin typeface="Times New Roman" panose="02020603050405020304" pitchFamily="18" charset="0"/>
                <a:cs typeface="Times New Roman" panose="02020603050405020304" pitchFamily="18" charset="0"/>
              </a:rPr>
              <a:t>y</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buzilish</a:t>
            </a:r>
            <a:r>
              <a:rPr lang="ru-RU" sz="2400" b="1" dirty="0">
                <a:solidFill>
                  <a:schemeClr val="tx1"/>
                </a:solidFill>
                <a:latin typeface="Times New Roman" panose="02020603050405020304" pitchFamily="18" charset="0"/>
                <a:cs typeface="Times New Roman" panose="02020603050405020304" pitchFamily="18" charset="0"/>
              </a:rPr>
              <a:t>:</a:t>
            </a:r>
          </a:p>
          <a:p>
            <a:pPr marL="342900" lvl="0" indent="-342900">
              <a:buFont typeface="+mj-lt"/>
              <a:buAutoNum type="arabicPeriod"/>
            </a:pPr>
            <a:r>
              <a:rPr lang="ru-RU" sz="2400" b="1" dirty="0" err="1" smtClean="0">
                <a:solidFill>
                  <a:schemeClr val="tx1"/>
                </a:solidFill>
                <a:latin typeface="Times New Roman" panose="02020603050405020304" pitchFamily="18" charset="0"/>
                <a:cs typeface="Times New Roman" panose="02020603050405020304" pitchFamily="18" charset="0"/>
              </a:rPr>
              <a:t>psixologik-pedago</a:t>
            </a:r>
            <a:r>
              <a:rPr lang="en-US" sz="2400" b="1" dirty="0" smtClean="0">
                <a:solidFill>
                  <a:schemeClr val="tx1"/>
                </a:solidFill>
                <a:latin typeface="Times New Roman" panose="02020603050405020304" pitchFamily="18" charset="0"/>
                <a:cs typeface="Times New Roman" panose="02020603050405020304" pitchFamily="18" charset="0"/>
              </a:rPr>
              <a:t>g</a:t>
            </a:r>
            <a:r>
              <a:rPr lang="ru-RU" sz="2400" b="1" dirty="0" err="1" smtClean="0">
                <a:solidFill>
                  <a:schemeClr val="tx1"/>
                </a:solidFill>
                <a:latin typeface="Times New Roman" panose="02020603050405020304" pitchFamily="18" charset="0"/>
                <a:cs typeface="Times New Roman" panose="02020603050405020304" pitchFamily="18" charset="0"/>
              </a:rPr>
              <a:t>ik</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nutqiv</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buzilish</a:t>
            </a:r>
            <a:r>
              <a:rPr lang="ru-RU" sz="2400" b="1" dirty="0">
                <a:solidFill>
                  <a:schemeClr val="tx1"/>
                </a:solidFill>
                <a:latin typeface="Times New Roman" panose="02020603050405020304" pitchFamily="18" charset="0"/>
                <a:cs typeface="Times New Roman" panose="02020603050405020304" pitchFamily="18" charset="0"/>
              </a:rPr>
              <a:t>.</a:t>
            </a:r>
          </a:p>
        </p:txBody>
      </p:sp>
      <p:sp>
        <p:nvSpPr>
          <p:cNvPr id="7" name="Табличка 6"/>
          <p:cNvSpPr/>
          <p:nvPr/>
        </p:nvSpPr>
        <p:spPr>
          <a:xfrm>
            <a:off x="361217" y="2839915"/>
            <a:ext cx="9105900" cy="841131"/>
          </a:xfrm>
          <a:prstGeom prst="plaqu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200" b="1" dirty="0">
                <a:latin typeface="Times New Roman" panose="02020603050405020304" pitchFamily="18" charset="0"/>
                <a:cs typeface="Times New Roman" panose="02020603050405020304" pitchFamily="18" charset="0"/>
              </a:rPr>
              <a:t>Tibbiy-psixologik turda ko’riladigan hamma nutqiy buzilishlarni quyidagi ikki yirik guruhga ajratish mumkin:</a:t>
            </a:r>
            <a:endParaRPr lang="ru-RU" sz="2200" b="1" dirty="0">
              <a:latin typeface="Times New Roman" panose="02020603050405020304" pitchFamily="18" charset="0"/>
              <a:cs typeface="Times New Roman" panose="02020603050405020304" pitchFamily="18" charset="0"/>
            </a:endParaRPr>
          </a:p>
        </p:txBody>
      </p:sp>
      <p:sp>
        <p:nvSpPr>
          <p:cNvPr id="8" name="Прямоугольник с двумя усеченными противолежащими углами 7"/>
          <p:cNvSpPr/>
          <p:nvPr/>
        </p:nvSpPr>
        <p:spPr>
          <a:xfrm>
            <a:off x="361217" y="4188822"/>
            <a:ext cx="9199685" cy="2016035"/>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mj-lt"/>
              <a:buAutoNum type="arabicPeriod"/>
            </a:pPr>
            <a:r>
              <a:rPr lang="ru-RU" sz="2400" b="1" dirty="0" err="1">
                <a:solidFill>
                  <a:schemeClr val="tx1"/>
                </a:solidFill>
                <a:latin typeface="Times New Roman" panose="02020603050405020304" pitchFamily="18" charset="0"/>
                <a:cs typeface="Times New Roman" panose="02020603050405020304" pitchFamily="18" charset="0"/>
              </a:rPr>
              <a:t>og’zaki</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nut</a:t>
            </a:r>
            <a:r>
              <a:rPr lang="uz-Cyrl-UZ" sz="2400" b="1" dirty="0">
                <a:solidFill>
                  <a:schemeClr val="tx1"/>
                </a:solidFill>
                <a:latin typeface="Times New Roman" panose="02020603050405020304" pitchFamily="18" charset="0"/>
                <a:cs typeface="Times New Roman" panose="02020603050405020304" pitchFamily="18" charset="0"/>
              </a:rPr>
              <a:t>q</a:t>
            </a:r>
            <a:r>
              <a:rPr lang="ru-RU" sz="2400" b="1" dirty="0" err="1">
                <a:solidFill>
                  <a:schemeClr val="tx1"/>
                </a:solidFill>
                <a:latin typeface="Times New Roman" panose="02020603050405020304" pitchFamily="18" charset="0"/>
                <a:cs typeface="Times New Roman" panose="02020603050405020304" pitchFamily="18" charset="0"/>
              </a:rPr>
              <a:t>ning</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buzilishi</a:t>
            </a:r>
            <a:r>
              <a:rPr lang="ru-RU" sz="2400" b="1" dirty="0">
                <a:solidFill>
                  <a:schemeClr val="tx1"/>
                </a:solidFill>
                <a:latin typeface="Times New Roman" panose="02020603050405020304" pitchFamily="18" charset="0"/>
                <a:cs typeface="Times New Roman" panose="02020603050405020304" pitchFamily="18" charset="0"/>
              </a:rPr>
              <a:t>:</a:t>
            </a:r>
          </a:p>
          <a:p>
            <a:pPr marL="457200" lvl="0" indent="-457200">
              <a:buFont typeface="+mj-lt"/>
              <a:buAutoNum type="arabicPeriod"/>
            </a:pPr>
            <a:r>
              <a:rPr lang="uz-Cyrl-UZ" sz="2200" b="1" dirty="0">
                <a:solidFill>
                  <a:schemeClr val="tx1"/>
                </a:solidFill>
                <a:latin typeface="Times New Roman" panose="02020603050405020304" pitchFamily="18" charset="0"/>
                <a:cs typeface="Times New Roman" panose="02020603050405020304" pitchFamily="18" charset="0"/>
              </a:rPr>
              <a:t>yo</a:t>
            </a:r>
            <a:r>
              <a:rPr lang="ru-RU" sz="2200" b="1" dirty="0" err="1">
                <a:solidFill>
                  <a:schemeClr val="tx1"/>
                </a:solidFill>
                <a:latin typeface="Times New Roman" panose="02020603050405020304" pitchFamily="18" charset="0"/>
                <a:cs typeface="Times New Roman" panose="02020603050405020304" pitchFamily="18" charset="0"/>
              </a:rPr>
              <a:t>zma</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nut</a:t>
            </a:r>
            <a:r>
              <a:rPr lang="uz-Cyrl-UZ" sz="2200" b="1" dirty="0">
                <a:solidFill>
                  <a:schemeClr val="tx1"/>
                </a:solidFill>
                <a:latin typeface="Times New Roman" panose="02020603050405020304" pitchFamily="18" charset="0"/>
                <a:cs typeface="Times New Roman" panose="02020603050405020304" pitchFamily="18" charset="0"/>
              </a:rPr>
              <a:t>q</a:t>
            </a:r>
            <a:r>
              <a:rPr lang="ru-RU" sz="2200" b="1" dirty="0" err="1">
                <a:solidFill>
                  <a:schemeClr val="tx1"/>
                </a:solidFill>
                <a:latin typeface="Times New Roman" panose="02020603050405020304" pitchFamily="18" charset="0"/>
                <a:cs typeface="Times New Roman" panose="02020603050405020304" pitchFamily="18" charset="0"/>
              </a:rPr>
              <a:t>ning</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buzilishi</a:t>
            </a:r>
            <a:r>
              <a:rPr lang="ru-RU" sz="2200" b="1" dirty="0" smtClean="0">
                <a:solidFill>
                  <a:schemeClr val="tx1"/>
                </a:solidFill>
                <a:latin typeface="Times New Roman" panose="02020603050405020304" pitchFamily="18" charset="0"/>
                <a:cs typeface="Times New Roman" panose="02020603050405020304" pitchFamily="18" charset="0"/>
              </a:rPr>
              <a:t>.</a:t>
            </a:r>
            <a:endParaRPr lang="ru-RU"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3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p:cNvSpPr txBox="1"/>
          <p:nvPr/>
        </p:nvSpPr>
        <p:spPr>
          <a:xfrm>
            <a:off x="87371" y="0"/>
            <a:ext cx="9938372" cy="5262979"/>
          </a:xfrm>
          <a:prstGeom prst="rect">
            <a:avLst/>
          </a:prstGeom>
          <a:noFill/>
        </p:spPr>
        <p:txBody>
          <a:bodyPr wrap="square" rtlCol="0">
            <a:spAutoFit/>
          </a:bodyPr>
          <a:lstStyle/>
          <a:p>
            <a:r>
              <a:rPr lang="uz-Cyrl-UZ" sz="2400" b="1" dirty="0" smtClean="0">
                <a:latin typeface="Times New Roman" panose="02020603050405020304" pitchFamily="18" charset="0"/>
                <a:cs typeface="Times New Roman" panose="02020603050405020304" pitchFamily="18" charset="0"/>
              </a:rPr>
              <a:t>Qulog’i </a:t>
            </a:r>
            <a:r>
              <a:rPr lang="uz-Cyrl-UZ" sz="2400" b="1" dirty="0">
                <a:latin typeface="Times New Roman" panose="02020603050405020304" pitchFamily="18" charset="0"/>
                <a:cs typeface="Times New Roman" panose="02020603050405020304" pitchFamily="18" charset="0"/>
              </a:rPr>
              <a:t>og’irlik yoki karlik kelib chiqish sabablariga ko’ra: nasliy tug’ma va kelib chiqqan tarzda turlarga ajratiladi. Yoshlikda </a:t>
            </a:r>
            <a:r>
              <a:rPr lang="uz-Cyrl-UZ" sz="2400" b="1" dirty="0" smtClean="0">
                <a:latin typeface="Times New Roman" panose="02020603050405020304" pitchFamily="18" charset="0"/>
                <a:cs typeface="Times New Roman" panose="02020603050405020304" pitchFamily="18" charset="0"/>
              </a:rPr>
              <a:t>e</a:t>
            </a:r>
            <a:r>
              <a:rPr lang="en-US" sz="2400" b="1" dirty="0" smtClean="0">
                <a:latin typeface="Times New Roman" panose="02020603050405020304" pitchFamily="18" charset="0"/>
                <a:cs typeface="Times New Roman" panose="02020603050405020304" pitchFamily="18" charset="0"/>
              </a:rPr>
              <a:t>s</a:t>
            </a:r>
            <a:r>
              <a:rPr lang="uz-Cyrl-UZ" sz="2400" b="1" dirty="0" smtClean="0">
                <a:latin typeface="Times New Roman" panose="02020603050405020304" pitchFamily="18" charset="0"/>
                <a:cs typeface="Times New Roman" panose="02020603050405020304" pitchFamily="18" charset="0"/>
              </a:rPr>
              <a:t>h</a:t>
            </a:r>
            <a:r>
              <a:rPr lang="en-US" sz="2400" b="1" dirty="0" smtClean="0">
                <a:latin typeface="Times New Roman" panose="02020603050405020304" pitchFamily="18" charset="0"/>
                <a:cs typeface="Times New Roman" panose="02020603050405020304" pitchFamily="18" charset="0"/>
              </a:rPr>
              <a:t>i</a:t>
            </a:r>
            <a:r>
              <a:rPr lang="uz-Cyrl-UZ" sz="2400" b="1" dirty="0" smtClean="0">
                <a:latin typeface="Times New Roman" panose="02020603050405020304" pitchFamily="18" charset="0"/>
                <a:cs typeface="Times New Roman" panose="02020603050405020304" pitchFamily="18" charset="0"/>
              </a:rPr>
              <a:t>tsh </a:t>
            </a:r>
            <a:r>
              <a:rPr lang="uz-Cyrl-UZ" sz="2400" b="1" dirty="0">
                <a:latin typeface="Times New Roman" panose="02020603050405020304" pitchFamily="18" charset="0"/>
                <a:cs typeface="Times New Roman" panose="02020603050405020304" pitchFamily="18" charset="0"/>
              </a:rPr>
              <a:t>qobiliyatining buzilishiga olib keluvchi sabablar orasida quyidagilari alohida ko’rsatiladi: </a:t>
            </a:r>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z-Cyrl-UZ" sz="2400" b="1" dirty="0" smtClean="0">
                <a:latin typeface="Times New Roman" panose="02020603050405020304" pitchFamily="18" charset="0"/>
                <a:cs typeface="Times New Roman" panose="02020603050405020304" pitchFamily="18" charset="0"/>
              </a:rPr>
              <a:t>onaning </a:t>
            </a:r>
            <a:r>
              <a:rPr lang="uz-Cyrl-UZ" sz="2400" b="1" dirty="0">
                <a:latin typeface="Times New Roman" panose="02020603050405020304" pitchFamily="18" charset="0"/>
                <a:cs typeface="Times New Roman" panose="02020603050405020304" pitchFamily="18" charset="0"/>
              </a:rPr>
              <a:t>virusli kasalliklar bilan og’rishi (qizamiq, kor, gripp. gepatit viruslari va boshqalar</a:t>
            </a:r>
            <a:r>
              <a:rPr lang="uz-Cyrl-UZ"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z-Cyrl-UZ" sz="2400" b="1" dirty="0" smtClean="0">
                <a:latin typeface="Times New Roman" panose="02020603050405020304" pitchFamily="18" charset="0"/>
                <a:cs typeface="Times New Roman" panose="02020603050405020304" pitchFamily="18" charset="0"/>
              </a:rPr>
              <a:t> </a:t>
            </a:r>
            <a:r>
              <a:rPr lang="uz-Cyrl-UZ" sz="2400" b="1" dirty="0">
                <a:latin typeface="Times New Roman" panose="02020603050405020304" pitchFamily="18" charset="0"/>
                <a:cs typeface="Times New Roman" panose="02020603050405020304" pitchFamily="18" charset="0"/>
              </a:rPr>
              <a:t>rivojlanishdagi tug’ma nuqsonlari (masalan, labi va tanglayidagi yoriq), </a:t>
            </a:r>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z-Cyrl-UZ" sz="2400" b="1" dirty="0" smtClean="0">
                <a:latin typeface="Times New Roman" panose="02020603050405020304" pitchFamily="18" charset="0"/>
                <a:cs typeface="Times New Roman" panose="02020603050405020304" pitchFamily="18" charset="0"/>
              </a:rPr>
              <a:t>chala </a:t>
            </a:r>
            <a:r>
              <a:rPr lang="uz-Cyrl-UZ" sz="2400" b="1" dirty="0">
                <a:latin typeface="Times New Roman" panose="02020603050405020304" pitchFamily="18" charset="0"/>
                <a:cs typeface="Times New Roman" panose="02020603050405020304" pitchFamily="18" charset="0"/>
              </a:rPr>
              <a:t>tug’ilish, kichik vaznli tug’ilishi (1500 dan kam) hamda yomon tug’ilishi kabilar. </a:t>
            </a:r>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uz-Cyrl-UZ" sz="2400" b="1" dirty="0" smtClean="0">
                <a:latin typeface="Times New Roman" panose="02020603050405020304" pitchFamily="18" charset="0"/>
                <a:cs typeface="Times New Roman" panose="02020603050405020304" pitchFamily="18" charset="0"/>
              </a:rPr>
              <a:t>Eshitish </a:t>
            </a:r>
            <a:r>
              <a:rPr lang="uz-Cyrl-UZ" sz="2400" b="1" dirty="0">
                <a:latin typeface="Times New Roman" panose="02020603050405020304" pitchFamily="18" charset="0"/>
                <a:cs typeface="Times New Roman" panose="02020603050405020304" pitchFamily="18" charset="0"/>
              </a:rPr>
              <a:t>qobiliyatining buzilishiga homiladorlik davrida onaning spirtli ichimlik, giyohvand moddalar istehmol qilishi, antibiotiklarni qabul qilishi ham sabab bo’lishi mumkin. Karlikning nasliy o’tishi holati juda kam kuzatiladi.</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5011916" y="5262979"/>
            <a:ext cx="4785227" cy="2950292"/>
          </a:xfrm>
          <a:prstGeom prst="rect">
            <a:avLst/>
          </a:prstGeom>
        </p:spPr>
      </p:pic>
      <p:pic>
        <p:nvPicPr>
          <p:cNvPr id="5" name="Рисунок 4"/>
          <p:cNvPicPr>
            <a:picLocks noChangeAspect="1"/>
          </p:cNvPicPr>
          <p:nvPr/>
        </p:nvPicPr>
        <p:blipFill>
          <a:blip r:embed="rId4"/>
          <a:stretch>
            <a:fillRect/>
          </a:stretch>
        </p:blipFill>
        <p:spPr>
          <a:xfrm>
            <a:off x="87371" y="5262980"/>
            <a:ext cx="4944759" cy="2754350"/>
          </a:xfrm>
          <a:prstGeom prst="rect">
            <a:avLst/>
          </a:prstGeom>
        </p:spPr>
      </p:pic>
    </p:spTree>
    <p:extLst>
      <p:ext uri="{BB962C8B-B14F-4D97-AF65-F5344CB8AC3E}">
        <p14:creationId xmlns:p14="http://schemas.microsoft.com/office/powerpoint/2010/main" val="212552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11015" y="199291"/>
            <a:ext cx="9390185" cy="797171"/>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chemeClr val="tx1"/>
                </a:solidFill>
                <a:latin typeface="Times New Roman" panose="02020603050405020304" pitchFamily="18" charset="0"/>
                <a:cs typeface="Times New Roman" panose="02020603050405020304" pitchFamily="18" charset="0"/>
              </a:rPr>
              <a:t>Eshitish qobiliyatidagi kamchiliklarni quyidagi turlarga ajratish mumkin:</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04090" y="1465050"/>
            <a:ext cx="8804031" cy="1200329"/>
          </a:xfrm>
          <a:prstGeom prst="rect">
            <a:avLst/>
          </a:prstGeom>
          <a:solidFill>
            <a:srgbClr val="FFFF00"/>
          </a:solidFill>
        </p:spPr>
        <p:txBody>
          <a:bodyPr wrap="square" rtlCol="0">
            <a:spAutoFit/>
          </a:bodyPr>
          <a:lstStyle/>
          <a:p>
            <a:pPr marL="342900" lvl="0" indent="-342900">
              <a:buFont typeface="+mj-lt"/>
              <a:buAutoNum type="arabicPeriod"/>
            </a:pPr>
            <a:r>
              <a:rPr lang="ru-RU" sz="2400" b="1" dirty="0" err="1">
                <a:latin typeface="Times New Roman" panose="02020603050405020304" pitchFamily="18" charset="0"/>
                <a:cs typeface="Times New Roman" panose="02020603050405020304" pitchFamily="18" charset="0"/>
              </a:rPr>
              <a:t>eshitish</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qobiliyatining</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zararlanganlik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darajasi</a:t>
            </a:r>
            <a:r>
              <a:rPr lang="ru-RU" sz="2400" b="1" dirty="0">
                <a:latin typeface="Times New Roman" panose="02020603050405020304" pitchFamily="18" charset="0"/>
                <a:cs typeface="Times New Roman" panose="02020603050405020304" pitchFamily="18" charset="0"/>
              </a:rPr>
              <a:t>;</a:t>
            </a:r>
          </a:p>
          <a:p>
            <a:pPr marL="342900" lvl="0" indent="-342900">
              <a:buFont typeface="+mj-lt"/>
              <a:buAutoNum type="arabicPeriod"/>
            </a:pPr>
            <a:r>
              <a:rPr lang="en-US" sz="2400" b="1" dirty="0" err="1">
                <a:latin typeface="Times New Roman" panose="02020603050405020304" pitchFamily="18" charset="0"/>
                <a:cs typeface="Times New Roman" panose="02020603050405020304" pitchFamily="18" charset="0"/>
              </a:rPr>
              <a:t>eshitish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qobiliyati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zararlanganda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nutqiy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rivojlanish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darajasi</a:t>
            </a:r>
            <a:r>
              <a:rPr lang="en-US"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b="1" dirty="0" err="1">
                <a:latin typeface="Times New Roman" panose="02020603050405020304" pitchFamily="18" charset="0"/>
                <a:cs typeface="Times New Roman" panose="02020603050405020304" pitchFamily="18" charset="0"/>
              </a:rPr>
              <a:t>eshitish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qobiliyatida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buzilishning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yuzaga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kelish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vaqti</a:t>
            </a:r>
            <a:r>
              <a:rPr lang="en-US"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5" name="Овал 4"/>
          <p:cNvSpPr/>
          <p:nvPr/>
        </p:nvSpPr>
        <p:spPr>
          <a:xfrm>
            <a:off x="1" y="2998536"/>
            <a:ext cx="3036276" cy="2300664"/>
          </a:xfrm>
          <a:prstGeom prst="ellips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latin typeface="Times New Roman" panose="02020603050405020304" pitchFamily="18" charset="0"/>
                <a:cs typeface="Times New Roman" panose="02020603050405020304" pitchFamily="18" charset="0"/>
              </a:rPr>
              <a:t>Qulog’i og’irlik </a:t>
            </a:r>
            <a:endParaRPr lang="ru-RU" sz="2400" b="1" dirty="0">
              <a:latin typeface="Times New Roman" panose="02020603050405020304" pitchFamily="18" charset="0"/>
              <a:cs typeface="Times New Roman" panose="02020603050405020304" pitchFamily="18" charset="0"/>
            </a:endParaRPr>
          </a:p>
        </p:txBody>
      </p:sp>
      <p:sp>
        <p:nvSpPr>
          <p:cNvPr id="6" name="Блок-схема: сохраненные данные 5"/>
          <p:cNvSpPr/>
          <p:nvPr/>
        </p:nvSpPr>
        <p:spPr>
          <a:xfrm rot="10800000">
            <a:off x="1760972" y="2998537"/>
            <a:ext cx="8145028" cy="2300662"/>
          </a:xfrm>
          <a:prstGeom prst="flowChartOnlineStorag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222169" y="3122930"/>
            <a:ext cx="6113587" cy="2123658"/>
          </a:xfrm>
          <a:prstGeom prst="rect">
            <a:avLst/>
          </a:prstGeom>
          <a:noFill/>
        </p:spPr>
        <p:txBody>
          <a:bodyPr wrap="square" rtlCol="0">
            <a:spAutoFit/>
          </a:bodyPr>
          <a:lstStyle/>
          <a:p>
            <a:r>
              <a:rPr lang="uz-Cyrl-UZ" sz="2200" b="1" dirty="0">
                <a:solidFill>
                  <a:schemeClr val="bg1"/>
                </a:solidFill>
                <a:latin typeface="Times New Roman" panose="02020603050405020304" pitchFamily="18" charset="0"/>
                <a:cs typeface="Times New Roman" panose="02020603050405020304" pitchFamily="18" charset="0"/>
              </a:rPr>
              <a:t>- bu eshitish qobiliyatining qattiq pasayishi (80 detsibaldan kam) bo’lib, eshitish qobiliyati qoldig’i yordamida qulog’i oldida baland ovoz bilan gapirilganda bola nutqni eshita oladi. Bola minimal nutq boyligini mustaqil ravishda egallay oladi.</a:t>
            </a:r>
            <a:endParaRPr lang="ru-RU"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57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6" y="3012953"/>
            <a:ext cx="9736183" cy="2677656"/>
          </a:xfrm>
          <a:prstGeom prst="rect">
            <a:avLst/>
          </a:prstGeom>
          <a:solidFill>
            <a:srgbClr val="FFFF00"/>
          </a:solidFill>
        </p:spPr>
        <p:txBody>
          <a:bodyPr wrap="square" rtlCol="0">
            <a:spAutoFit/>
          </a:bodyPr>
          <a:lstStyle/>
          <a:p>
            <a:r>
              <a:rPr lang="uz-Cyrl-UZ" sz="2400" b="1" dirty="0">
                <a:latin typeface="Times New Roman" panose="02020603050405020304" pitchFamily="18" charset="0"/>
                <a:cs typeface="Times New Roman" panose="02020603050405020304" pitchFamily="18" charset="0"/>
              </a:rPr>
              <a:t>Bolaning ko’rish qobiliyati buzilganda uni rivojlantirish, o’qitish va tarbiyalash jarayonlarida jiddiy qiyinchiliklar yuzaga keladi.</a:t>
            </a:r>
            <a:endParaRPr lang="ru-RU" sz="2400" b="1" dirty="0">
              <a:latin typeface="Times New Roman" panose="02020603050405020304" pitchFamily="18" charset="0"/>
              <a:cs typeface="Times New Roman" panose="02020603050405020304" pitchFamily="18" charset="0"/>
            </a:endParaRPr>
          </a:p>
          <a:p>
            <a:r>
              <a:rPr lang="uz-Cyrl-UZ" sz="2400" b="1" dirty="0">
                <a:latin typeface="Times New Roman" panose="02020603050405020304" pitchFamily="18" charset="0"/>
                <a:cs typeface="Times New Roman" panose="02020603050405020304" pitchFamily="18" charset="0"/>
              </a:rPr>
              <a:t>Bolalarda ko’rish qobiliyati buzilishining sabablari turlicha bo’lib, ular nasliy kasalliklar, homila ona qornida rivojlanayotganda ko’rish organlari patologiyasining yuzaga kelishi, homiladorlik paytida onaning tokeplazmoz, qizamiq va boshqa og’ir kasalliklar bilan og’rishi va hokazo omillardan iborat bo’lishi mumkin</a:t>
            </a:r>
            <a:r>
              <a:rPr lang="uz-Cyrl-UZ"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5" name="Овал 4"/>
          <p:cNvSpPr/>
          <p:nvPr/>
        </p:nvSpPr>
        <p:spPr>
          <a:xfrm>
            <a:off x="70338" y="834598"/>
            <a:ext cx="2825261" cy="1352783"/>
          </a:xfrm>
          <a:prstGeom prst="ellips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Ko’rish</a:t>
            </a:r>
            <a:endParaRPr lang="ru-RU" sz="2400" b="1" dirty="0">
              <a:latin typeface="Times New Roman" panose="02020603050405020304" pitchFamily="18" charset="0"/>
              <a:cs typeface="Times New Roman" panose="02020603050405020304" pitchFamily="18" charset="0"/>
            </a:endParaRPr>
          </a:p>
        </p:txBody>
      </p:sp>
      <p:sp>
        <p:nvSpPr>
          <p:cNvPr id="6" name="Блок-схема: сохраненные данные 5"/>
          <p:cNvSpPr/>
          <p:nvPr/>
        </p:nvSpPr>
        <p:spPr>
          <a:xfrm rot="10800000">
            <a:off x="2028092" y="795938"/>
            <a:ext cx="7877908" cy="1430106"/>
          </a:xfrm>
          <a:prstGeom prst="flowChartOnlineStorage">
            <a:avLst/>
          </a:prstGeom>
          <a:solidFill>
            <a:srgbClr val="002060"/>
          </a:solidFill>
          <a:ln w="57150">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194535" y="956992"/>
            <a:ext cx="6113587" cy="1107996"/>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ko’rish</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analizatori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yordamida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borliqni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sezish</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va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qabul</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qilishdir</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Mi</a:t>
            </a:r>
            <a:r>
              <a:rPr lang="uz-Cyrl-UZ" sz="2200" b="1" dirty="0">
                <a:solidFill>
                  <a:schemeClr val="bg1"/>
                </a:solidFill>
                <a:latin typeface="Times New Roman" panose="02020603050405020304" pitchFamily="18" charset="0"/>
                <a:cs typeface="Times New Roman" panose="02020603050405020304" pitchFamily="18" charset="0"/>
              </a:rPr>
              <a:t>ya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ko’rish</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orqali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tashqi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dunyo</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haqidagi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ma’lumotla</a:t>
            </a:r>
            <a:r>
              <a:rPr lang="uz-Cyrl-UZ" sz="2200" b="1" dirty="0">
                <a:solidFill>
                  <a:schemeClr val="bg1"/>
                </a:solidFill>
                <a:latin typeface="Times New Roman" panose="02020603050405020304" pitchFamily="18" charset="0"/>
                <a:cs typeface="Times New Roman" panose="02020603050405020304" pitchFamily="18" charset="0"/>
              </a:rPr>
              <a:t>rn</a:t>
            </a:r>
            <a:r>
              <a:rPr lang="en-US" sz="2200" b="1" dirty="0" err="1">
                <a:solidFill>
                  <a:schemeClr val="bg1"/>
                </a:solidFill>
                <a:latin typeface="Times New Roman" panose="02020603050405020304" pitchFamily="18" charset="0"/>
                <a:cs typeface="Times New Roman" panose="02020603050405020304" pitchFamily="18" charset="0"/>
              </a:rPr>
              <a:t>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oladi</a:t>
            </a:r>
            <a:r>
              <a:rPr lang="en-US" sz="2200" b="1" dirty="0">
                <a:solidFill>
                  <a:schemeClr val="bg1"/>
                </a:solidFill>
                <a:latin typeface="Times New Roman" panose="02020603050405020304" pitchFamily="18" charset="0"/>
                <a:cs typeface="Times New Roman" panose="02020603050405020304" pitchFamily="18" charset="0"/>
              </a:rPr>
              <a:t>.</a:t>
            </a:r>
            <a:endParaRPr lang="ru-RU"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022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257908" y="187569"/>
            <a:ext cx="9284677" cy="1938992"/>
          </a:xfrm>
          <a:prstGeom prst="rect">
            <a:avLst/>
          </a:prstGeom>
          <a:noFill/>
        </p:spPr>
        <p:txBody>
          <a:bodyPr wrap="square" rtlCol="0">
            <a:spAutoFit/>
          </a:bodyPr>
          <a:lstStyle/>
          <a:p>
            <a:r>
              <a:rPr lang="uz-Cyrl-UZ" sz="2400" b="1" dirty="0">
                <a:solidFill>
                  <a:schemeClr val="bg1"/>
                </a:solidFill>
                <a:latin typeface="Times New Roman" panose="02020603050405020304" pitchFamily="18" charset="0"/>
                <a:cs typeface="Times New Roman" panose="02020603050405020304" pitchFamily="18" charset="0"/>
              </a:rPr>
              <a:t>Orttirilgan ko’rlik odatda ko’rish organlari — to’r pardasi shoh parda yoki markaziv nerv tizimining kasallanishi (meningit miya shishi. Meningo ensifalit). </a:t>
            </a:r>
            <a:r>
              <a:rPr lang="uz-Cyrl-UZ" sz="2400" b="1" dirty="0" smtClean="0">
                <a:solidFill>
                  <a:schemeClr val="bg1"/>
                </a:solidFill>
                <a:latin typeface="Times New Roman" panose="02020603050405020304" pitchFamily="18" charset="0"/>
                <a:cs typeface="Times New Roman" panose="02020603050405020304" pitchFamily="18" charset="0"/>
              </a:rPr>
              <a:t>or</a:t>
            </a:r>
            <a:r>
              <a:rPr lang="en-US" sz="2400" b="1" dirty="0" smtClean="0">
                <a:solidFill>
                  <a:schemeClr val="bg1"/>
                </a:solidFill>
                <a:latin typeface="Times New Roman" panose="02020603050405020304" pitchFamily="18" charset="0"/>
                <a:cs typeface="Times New Roman" panose="02020603050405020304" pitchFamily="18" charset="0"/>
              </a:rPr>
              <a:t>g</a:t>
            </a:r>
            <a:r>
              <a:rPr lang="uz-Cyrl-UZ" sz="2400" b="1" dirty="0" smtClean="0">
                <a:solidFill>
                  <a:schemeClr val="bg1"/>
                </a:solidFill>
                <a:latin typeface="Times New Roman" panose="02020603050405020304" pitchFamily="18" charset="0"/>
                <a:cs typeface="Times New Roman" panose="02020603050405020304" pitchFamily="18" charset="0"/>
              </a:rPr>
              <a:t>anizmning </a:t>
            </a:r>
            <a:r>
              <a:rPr lang="uz-Cyrl-UZ" sz="2400" b="1" dirty="0">
                <a:solidFill>
                  <a:schemeClr val="bg1"/>
                </a:solidFill>
                <a:latin typeface="Times New Roman" panose="02020603050405020304" pitchFamily="18" charset="0"/>
                <a:cs typeface="Times New Roman" panose="02020603050405020304" pitchFamily="18" charset="0"/>
              </a:rPr>
              <a:t>umumiy kasallanishidan </a:t>
            </a:r>
            <a:r>
              <a:rPr lang="uz-Cyrl-UZ" sz="2400" b="1" dirty="0" smtClean="0">
                <a:solidFill>
                  <a:schemeClr val="bg1"/>
                </a:solidFill>
                <a:latin typeface="Times New Roman" panose="02020603050405020304" pitchFamily="18" charset="0"/>
                <a:cs typeface="Times New Roman" panose="02020603050405020304" pitchFamily="18" charset="0"/>
              </a:rPr>
              <a:t>shikastlanishi</a:t>
            </a:r>
            <a:r>
              <a:rPr lang="uz-Cyrl-UZ" sz="2400" b="1" dirty="0">
                <a:solidFill>
                  <a:schemeClr val="bg1"/>
                </a:solidFill>
                <a:latin typeface="Times New Roman" panose="02020603050405020304" pitchFamily="18" charset="0"/>
                <a:cs typeface="Times New Roman" panose="02020603050405020304" pitchFamily="18" charset="0"/>
              </a:rPr>
              <a:t>) oqibatida bo’lishi mumkin.</a:t>
            </a:r>
            <a:endParaRPr lang="ru-RU" sz="2400" b="1" dirty="0">
              <a:solidFill>
                <a:schemeClr val="bg1"/>
              </a:solidFill>
              <a:latin typeface="Times New Roman" panose="02020603050405020304" pitchFamily="18" charset="0"/>
              <a:cs typeface="Times New Roman" panose="02020603050405020304" pitchFamily="18" charset="0"/>
            </a:endParaRPr>
          </a:p>
          <a:p>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52399" y="1992923"/>
            <a:ext cx="4654062" cy="4677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a:latin typeface="Times New Roman" panose="02020603050405020304" pitchFamily="18" charset="0"/>
                <a:cs typeface="Times New Roman" panose="02020603050405020304" pitchFamily="18" charset="0"/>
              </a:rPr>
              <a:t>Ko’rish qobiliyatining buzilgan bolalar quyidagi guruhlaiga ajratiladi</a:t>
            </a:r>
            <a:r>
              <a:rPr lang="uz-Cyrl-UZ"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uz-Cyrl-UZ" sz="2400" b="1" dirty="0">
                <a:latin typeface="Times New Roman" panose="02020603050405020304" pitchFamily="18" charset="0"/>
                <a:cs typeface="Times New Roman" panose="02020603050405020304" pitchFamily="18" charset="0"/>
              </a:rPr>
              <a:t>Ko’r tug’ilganlar.</a:t>
            </a:r>
            <a:endParaRPr lang="ru-RU" sz="24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uz-Cyrl-UZ" sz="2400" b="1" dirty="0">
                <a:latin typeface="Times New Roman" panose="02020603050405020304" pitchFamily="18" charset="0"/>
                <a:cs typeface="Times New Roman" panose="02020603050405020304" pitchFamily="18" charset="0"/>
              </a:rPr>
              <a:t>Erta ko’r bo’lib qolganlar.</a:t>
            </a:r>
            <a:endParaRPr lang="ru-RU" sz="24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uz-Cyrl-UZ" sz="2400" b="1" dirty="0">
                <a:latin typeface="Times New Roman" panose="02020603050405020304" pitchFamily="18" charset="0"/>
                <a:cs typeface="Times New Roman" panose="02020603050405020304" pitchFamily="18" charset="0"/>
              </a:rPr>
              <a:t>Uch yoshidan keyingi ko’r bo’lib qolganlar.</a:t>
            </a:r>
            <a:endParaRPr lang="ru-RU" sz="2400" b="1" dirty="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5055646" y="1559169"/>
            <a:ext cx="4699123" cy="2895600"/>
          </a:xfrm>
          <a:prstGeom prst="rect">
            <a:avLst/>
          </a:prstGeom>
        </p:spPr>
      </p:pic>
      <p:pic>
        <p:nvPicPr>
          <p:cNvPr id="8" name="Рисунок 7"/>
          <p:cNvPicPr>
            <a:picLocks noChangeAspect="1"/>
          </p:cNvPicPr>
          <p:nvPr/>
        </p:nvPicPr>
        <p:blipFill>
          <a:blip r:embed="rId4"/>
          <a:stretch>
            <a:fillRect/>
          </a:stretch>
        </p:blipFill>
        <p:spPr>
          <a:xfrm>
            <a:off x="5055646" y="4454769"/>
            <a:ext cx="4719570" cy="2384469"/>
          </a:xfrm>
          <a:prstGeom prst="rect">
            <a:avLst/>
          </a:prstGeom>
        </p:spPr>
      </p:pic>
    </p:spTree>
    <p:extLst>
      <p:ext uri="{BB962C8B-B14F-4D97-AF65-F5344CB8AC3E}">
        <p14:creationId xmlns:p14="http://schemas.microsoft.com/office/powerpoint/2010/main" val="285397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0" y="1"/>
            <a:ext cx="9906000" cy="6858000"/>
          </a:xfrm>
          <a:prstGeom prst="rect">
            <a:avLst/>
          </a:prstGeom>
        </p:spPr>
      </p:pic>
      <p:sp>
        <p:nvSpPr>
          <p:cNvPr id="4" name="TextBox 3"/>
          <p:cNvSpPr txBox="1"/>
          <p:nvPr/>
        </p:nvSpPr>
        <p:spPr>
          <a:xfrm>
            <a:off x="1" y="180731"/>
            <a:ext cx="9905999" cy="1569660"/>
          </a:xfrm>
          <a:prstGeom prst="rect">
            <a:avLst/>
          </a:prstGeom>
          <a:solidFill>
            <a:schemeClr val="bg1"/>
          </a:solidFill>
        </p:spPr>
        <p:txBody>
          <a:bodyPr wrap="square" rtlCol="0">
            <a:spAutoFit/>
          </a:bodyPr>
          <a:lstStyle/>
          <a:p>
            <a:r>
              <a:rPr lang="uz-Cyrl-UZ" sz="2400" b="1" dirty="0">
                <a:latin typeface="Times New Roman" panose="02020603050405020304" pitchFamily="18" charset="0"/>
                <a:cs typeface="Times New Roman" panose="02020603050405020304" pitchFamily="18" charset="0"/>
              </a:rPr>
              <a:t>Ko’rish qobiliyati buzilgan bolalarni ommaviy, umumiy o’rta ta’lim </a:t>
            </a:r>
            <a:r>
              <a:rPr lang="en-US" sz="2400" b="1" dirty="0">
                <a:latin typeface="Times New Roman" panose="02020603050405020304" pitchFamily="18" charset="0"/>
                <a:cs typeface="Times New Roman" panose="02020603050405020304" pitchFamily="18" charset="0"/>
              </a:rPr>
              <a:t>m</a:t>
            </a:r>
            <a:r>
              <a:rPr lang="uz-Cyrl-UZ" sz="2400" b="1" dirty="0" smtClean="0">
                <a:latin typeface="Times New Roman" panose="02020603050405020304" pitchFamily="18" charset="0"/>
                <a:cs typeface="Times New Roman" panose="02020603050405020304" pitchFamily="18" charset="0"/>
              </a:rPr>
              <a:t>aktablarida </a:t>
            </a:r>
            <a:r>
              <a:rPr lang="uz-Cyrl-UZ" sz="2400" b="1" dirty="0">
                <a:latin typeface="Times New Roman" panose="02020603050405020304" pitchFamily="18" charset="0"/>
                <a:cs typeface="Times New Roman" panose="02020603050405020304" pitchFamily="18" charset="0"/>
              </a:rPr>
              <a:t>korrektsion o’qitish va tarbiyalash. </a:t>
            </a:r>
            <a:r>
              <a:rPr lang="uz-Cyrl-UZ" sz="2400" b="1" dirty="0" smtClean="0">
                <a:latin typeface="Times New Roman" panose="02020603050405020304" pitchFamily="18" charset="0"/>
                <a:cs typeface="Times New Roman" panose="02020603050405020304" pitchFamily="18" charset="0"/>
              </a:rPr>
              <a:t>(</a:t>
            </a:r>
            <a:r>
              <a:rPr lang="uz-Cyrl-UZ" sz="2400" b="1" dirty="0">
                <a:latin typeface="Times New Roman" panose="02020603050405020304" pitchFamily="18" charset="0"/>
                <a:cs typeface="Times New Roman" panose="02020603050405020304" pitchFamily="18" charset="0"/>
              </a:rPr>
              <a:t>yunoncha «tiflos» — </a:t>
            </a:r>
            <a:r>
              <a:rPr lang="uz-Cyrl-UZ" sz="2400" b="1" dirty="0" smtClean="0">
                <a:latin typeface="Times New Roman" panose="02020603050405020304" pitchFamily="18" charset="0"/>
                <a:cs typeface="Times New Roman" panose="02020603050405020304" pitchFamily="18" charset="0"/>
              </a:rPr>
              <a:t>ko’r</a:t>
            </a:r>
            <a:r>
              <a:rPr lang="en-US" sz="2400" b="1" dirty="0" smtClean="0">
                <a:latin typeface="Times New Roman" panose="02020603050405020304" pitchFamily="18" charset="0"/>
                <a:cs typeface="Times New Roman" panose="02020603050405020304" pitchFamily="18" charset="0"/>
              </a:rPr>
              <a:t> </a:t>
            </a:r>
            <a:r>
              <a:rPr lang="uz-Cyrl-UZ" sz="2400" b="1" dirty="0" smtClean="0">
                <a:latin typeface="Times New Roman" panose="02020603050405020304" pitchFamily="18" charset="0"/>
                <a:cs typeface="Times New Roman" panose="02020603050405020304" pitchFamily="18" charset="0"/>
              </a:rPr>
              <a:t>Ko’rish </a:t>
            </a:r>
            <a:r>
              <a:rPr lang="uz-Cyrl-UZ" sz="2400" b="1" dirty="0">
                <a:latin typeface="Times New Roman" panose="02020603050405020304" pitchFamily="18" charset="0"/>
                <a:cs typeface="Times New Roman" panose="02020603050405020304" pitchFamily="18" charset="0"/>
              </a:rPr>
              <a:t>qobiliyati buzilgan bolalar bilan ish olib borayotgan o’qituvchi korrektsion ishlarning o’ziga xos jihatlarini bilishi zarur</a:t>
            </a:r>
            <a:r>
              <a:rPr lang="uz-Cyrl-UZ"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 y="3835995"/>
            <a:ext cx="9906000" cy="2677656"/>
          </a:xfrm>
          <a:prstGeom prst="rect">
            <a:avLst/>
          </a:prstGeom>
          <a:solidFill>
            <a:schemeClr val="bg1"/>
          </a:solidFill>
        </p:spPr>
        <p:txBody>
          <a:bodyPr wrap="square" rtlCol="0">
            <a:spAutoFit/>
          </a:bodyPr>
          <a:lstStyle/>
          <a:p>
            <a:r>
              <a:rPr lang="uz-Cyrl-UZ" sz="2400" b="1" dirty="0" smtClean="0">
                <a:latin typeface="Times New Roman" panose="02020603050405020304" pitchFamily="18" charset="0"/>
                <a:cs typeface="Times New Roman" panose="02020603050405020304" pitchFamily="18" charset="0"/>
              </a:rPr>
              <a:t>Refraksiyasi </a:t>
            </a:r>
            <a:r>
              <a:rPr lang="uz-Cyrl-UZ" sz="2400" b="1" dirty="0">
                <a:latin typeface="Times New Roman" panose="02020603050405020304" pitchFamily="18" charset="0"/>
                <a:cs typeface="Times New Roman" panose="02020603050405020304" pitchFamily="18" charset="0"/>
              </a:rPr>
              <a:t>anomaliyali bolalar tuzatuvchi ko’zoynak taqishlari kerak. Lekin ko’zoynak taqishda bolalar pedagogning ularga diqqat bilan munosabatda bo’lishlariga muhtojlik sezadilar. </a:t>
            </a:r>
            <a:r>
              <a:rPr lang="uz-Cyrl-UZ" sz="2400" b="1" dirty="0" smtClean="0">
                <a:latin typeface="Times New Roman" panose="02020603050405020304" pitchFamily="18" charset="0"/>
                <a:cs typeface="Times New Roman" panose="02020603050405020304" pitchFamily="18" charset="0"/>
              </a:rPr>
              <a:t>Bunday </a:t>
            </a:r>
            <a:r>
              <a:rPr lang="uz-Cyrl-UZ" sz="2400" b="1" dirty="0">
                <a:latin typeface="Times New Roman" panose="02020603050405020304" pitchFamily="18" charset="0"/>
                <a:cs typeface="Times New Roman" panose="02020603050405020304" pitchFamily="18" charset="0"/>
              </a:rPr>
              <a:t>bola deraza yonidagi birinchi yoki ikkinchi qatorga o’tkazilishi kerak. Yaqinni ko’radigan bola ham doskaga yaqinroq birinchi yoki ikkinchi partaga o’tkazilishi zarur. Uzoqni ko’radigan bola esa, aksincha, doskadan uzoqroqqa oxirgi partaga o’tkazilishi talab etiladi.</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024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Прямоугольник с двумя усеченными противолежащими углами 2"/>
          <p:cNvSpPr/>
          <p:nvPr/>
        </p:nvSpPr>
        <p:spPr>
          <a:xfrm>
            <a:off x="337039" y="1244215"/>
            <a:ext cx="9258300" cy="587136"/>
          </a:xfrm>
          <a:prstGeom prst="snip2Diag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b="1" dirty="0" err="1">
                <a:solidFill>
                  <a:schemeClr val="tx1"/>
                </a:solidFill>
                <a:latin typeface="Times New Roman" panose="02020603050405020304" pitchFamily="18" charset="0"/>
                <a:cs typeface="Times New Roman" panose="02020603050405020304" pitchFamily="18" charset="0"/>
              </a:rPr>
              <a:t>Tavanch-harakat</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apparati</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patologi</a:t>
            </a:r>
            <a:r>
              <a:rPr lang="uz-Cyrl-UZ" sz="2200" b="1" dirty="0">
                <a:solidFill>
                  <a:schemeClr val="tx1"/>
                </a:solidFill>
                <a:latin typeface="Times New Roman" panose="02020603050405020304" pitchFamily="18" charset="0"/>
                <a:cs typeface="Times New Roman" panose="02020603050405020304" pitchFamily="18" charset="0"/>
              </a:rPr>
              <a:t>ya</a:t>
            </a:r>
            <a:r>
              <a:rPr lang="ru-RU" sz="2200" b="1" dirty="0" err="1">
                <a:solidFill>
                  <a:schemeClr val="tx1"/>
                </a:solidFill>
                <a:latin typeface="Times New Roman" panose="02020603050405020304" pitchFamily="18" charset="0"/>
                <a:cs typeface="Times New Roman" panose="02020603050405020304" pitchFamily="18" charset="0"/>
              </a:rPr>
              <a:t>si</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quyidagi</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turlaiga</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ajratiladi</a:t>
            </a:r>
            <a:r>
              <a:rPr lang="ru-RU" sz="2200" b="1" dirty="0">
                <a:solidFill>
                  <a:schemeClr val="tx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8681" y="122256"/>
            <a:ext cx="9507416" cy="954107"/>
          </a:xfrm>
          <a:prstGeom prst="rect">
            <a:avLst/>
          </a:prstGeom>
          <a:solidFill>
            <a:schemeClr val="bg1"/>
          </a:solid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Tayanch-harakat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apparati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buzilgan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o’quvchilarni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korrektsion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o’qitish</a:t>
            </a:r>
            <a:r>
              <a:rPr lang="en-US"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441" y="2122211"/>
            <a:ext cx="9704656" cy="4154984"/>
          </a:xfrm>
          <a:prstGeom prst="rect">
            <a:avLst/>
          </a:prstGeom>
          <a:solidFill>
            <a:srgbClr val="FFFF00"/>
          </a:solidFill>
        </p:spPr>
        <p:txBody>
          <a:bodyPr wrap="square" rtlCol="0">
            <a:spAutoFit/>
          </a:bodyPr>
          <a:lstStyle/>
          <a:p>
            <a:pPr marL="342900" lvl="0" indent="-342900">
              <a:buFont typeface="+mj-lt"/>
              <a:buAutoNum type="arabicPeriod"/>
            </a:pPr>
            <a:r>
              <a:rPr lang="en-US" sz="2400" b="1" dirty="0" err="1">
                <a:latin typeface="Times New Roman" panose="02020603050405020304" pitchFamily="18" charset="0"/>
                <a:cs typeface="Times New Roman" panose="02020603050405020304" pitchFamily="18" charset="0"/>
              </a:rPr>
              <a:t>nerv</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tizimining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kasallanishi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bolalar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serebral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paralichi</a:t>
            </a:r>
            <a:r>
              <a:rPr lang="en-US" sz="2400" b="1" dirty="0">
                <a:latin typeface="Times New Roman" panose="02020603050405020304" pitchFamily="18" charset="0"/>
                <a:cs typeface="Times New Roman" panose="02020603050405020304" pitchFamily="18" charset="0"/>
              </a:rPr>
              <a:t> (BTSP), </a:t>
            </a:r>
            <a:r>
              <a:rPr lang="en-US" sz="2400" b="1" dirty="0" err="1">
                <a:latin typeface="Times New Roman" panose="02020603050405020304" pitchFamily="18" charset="0"/>
                <a:cs typeface="Times New Roman" panose="02020603050405020304" pitchFamily="18" charset="0"/>
              </a:rPr>
              <a:t>poliomielit</a:t>
            </a:r>
            <a:r>
              <a:rPr lang="en-US"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z-Cyrl-UZ" sz="2400" b="1" dirty="0">
                <a:latin typeface="Times New Roman" panose="02020603050405020304" pitchFamily="18" charset="0"/>
                <a:cs typeface="Times New Roman" panose="02020603050405020304" pitchFamily="18" charset="0"/>
              </a:rPr>
              <a:t>tayanch-harakat apparatining tug’ma patologiyasi; sonning tug’ma chiqqanligi; bo’yin qiyshiqligi; qiyshiq oyoqlik va oyoqning boshqa nuqsonlari; umurtqa pog’onasi rivojlanishidagi nuqsonlar (skolioz); qo’l yoki oyoqlarning rivojlanmaganligi va nuqsonlari; qo’li barmoqlarining anomal rivojlanishi; artrogripoz (tug’ma mayiblik);</a:t>
            </a:r>
            <a:endParaRPr lang="ru-RU" sz="2400" b="1"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z-Cyrl-UZ" sz="2400" b="1" dirty="0">
                <a:latin typeface="Times New Roman" panose="02020603050405020304" pitchFamily="18" charset="0"/>
                <a:cs typeface="Times New Roman" panose="02020603050405020304" pitchFamily="18" charset="0"/>
              </a:rPr>
              <a:t>orttirilgan kasalliklar va tayanch-harakat apparatining zararlanishi; orqa miya, bosh miya va qo’l-oyoqlarning travmatik jarohatlanishi; poliatrit; skelet kasalliklari (tuberkulez, suyaklardagi shishlar, osteomielit), skelet tizimi kasalliklari (raxit, xondodistrofiya</a:t>
            </a:r>
            <a:r>
              <a:rPr lang="uz-Cyrl-UZ"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829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1148861" y="797169"/>
            <a:ext cx="7760677" cy="5324535"/>
          </a:xfrm>
          <a:prstGeom prst="rect">
            <a:avLst/>
          </a:prstGeom>
          <a:noFill/>
        </p:spPr>
        <p:txBody>
          <a:bodyPr wrap="square" rtlCol="0">
            <a:spAutoFit/>
          </a:bodyPr>
          <a:lstStyle/>
          <a:p>
            <a:r>
              <a:rPr lang="en-US" sz="2000" b="1" dirty="0" err="1"/>
              <a:t>Adabiyotlar</a:t>
            </a:r>
            <a:r>
              <a:rPr lang="en-US" sz="2000" b="1" dirty="0"/>
              <a:t>:</a:t>
            </a:r>
            <a:endParaRPr lang="ru-RU" sz="2000" b="1" dirty="0"/>
          </a:p>
          <a:p>
            <a:r>
              <a:rPr lang="en-US" sz="2000" b="1" dirty="0"/>
              <a:t> </a:t>
            </a:r>
            <a:endParaRPr lang="ru-RU" sz="2000" b="1" dirty="0"/>
          </a:p>
          <a:p>
            <a:pPr marL="457200" lvl="0" indent="-457200">
              <a:buFont typeface="+mj-lt"/>
              <a:buAutoNum type="arabicPeriod"/>
            </a:pPr>
            <a:r>
              <a:rPr lang="en-US" sz="2000" b="1" dirty="0" err="1"/>
              <a:t>Hoshimov</a:t>
            </a:r>
            <a:r>
              <a:rPr lang="en-US" sz="2000" b="1" dirty="0"/>
              <a:t> K., </a:t>
            </a:r>
            <a:r>
              <a:rPr lang="en-US" sz="2000" b="1" dirty="0" err="1"/>
              <a:t>Nishonova</a:t>
            </a:r>
            <a:r>
              <a:rPr lang="en-US" sz="2000" b="1" dirty="0"/>
              <a:t> S., </a:t>
            </a:r>
            <a:r>
              <a:rPr lang="en-US" sz="2000" b="1" dirty="0" err="1"/>
              <a:t>Inomova</a:t>
            </a:r>
            <a:r>
              <a:rPr lang="en-US" sz="2000" b="1" dirty="0"/>
              <a:t> M., </a:t>
            </a:r>
            <a:r>
              <a:rPr lang="en-US" sz="2000" b="1" dirty="0" err="1"/>
              <a:t>Hasanov</a:t>
            </a:r>
            <a:r>
              <a:rPr lang="en-US" sz="2000" b="1" dirty="0"/>
              <a:t> R. </a:t>
            </a:r>
            <a:r>
              <a:rPr lang="en-US" sz="2000" b="1" dirty="0" err="1"/>
              <a:t>Pedagogika</a:t>
            </a:r>
            <a:r>
              <a:rPr lang="en-US" sz="2000" b="1" dirty="0"/>
              <a:t> </a:t>
            </a:r>
            <a:r>
              <a:rPr lang="en-US" sz="2000" b="1" dirty="0" err="1"/>
              <a:t>tarixi</a:t>
            </a:r>
            <a:r>
              <a:rPr lang="en-US" sz="2000" b="1" dirty="0"/>
              <a:t>. – T.: </a:t>
            </a:r>
            <a:r>
              <a:rPr lang="en-US" sz="2000" b="1" dirty="0" err="1"/>
              <a:t>O‘qituvchi</a:t>
            </a:r>
            <a:r>
              <a:rPr lang="en-US" sz="2000" b="1" dirty="0"/>
              <a:t>, 1996. </a:t>
            </a:r>
            <a:endParaRPr lang="ru-RU" sz="2000" b="1" dirty="0"/>
          </a:p>
          <a:p>
            <a:pPr marL="457200" lvl="0" indent="-457200">
              <a:buFont typeface="+mj-lt"/>
              <a:buAutoNum type="arabicPeriod"/>
            </a:pPr>
            <a:r>
              <a:rPr lang="en-US" sz="2000" b="1" dirty="0" err="1"/>
              <a:t>Hasanboev</a:t>
            </a:r>
            <a:r>
              <a:rPr lang="en-US" sz="2000" b="1" dirty="0"/>
              <a:t> J., </a:t>
            </a:r>
            <a:r>
              <a:rPr lang="en-US" sz="2000" b="1" dirty="0" err="1"/>
              <a:t>Hasanboeva</a:t>
            </a:r>
            <a:r>
              <a:rPr lang="en-US" sz="2000" b="1" dirty="0"/>
              <a:t> O., </a:t>
            </a:r>
            <a:r>
              <a:rPr lang="en-US" sz="2000" b="1" dirty="0" err="1"/>
              <a:t>Homidov</a:t>
            </a:r>
            <a:r>
              <a:rPr lang="en-US" sz="2000" b="1" dirty="0"/>
              <a:t> H. </a:t>
            </a:r>
            <a:r>
              <a:rPr lang="en-US" sz="2000" b="1" dirty="0" err="1"/>
              <a:t>Pedagogika</a:t>
            </a:r>
            <a:r>
              <a:rPr lang="en-US" sz="2000" b="1" dirty="0"/>
              <a:t> </a:t>
            </a:r>
            <a:r>
              <a:rPr lang="en-US" sz="2000" b="1" dirty="0" err="1"/>
              <a:t>tarixi</a:t>
            </a:r>
            <a:r>
              <a:rPr lang="en-US" sz="2000" b="1" dirty="0"/>
              <a:t>. – T.: </a:t>
            </a:r>
            <a:r>
              <a:rPr lang="en-US" sz="2000" b="1" dirty="0" err="1"/>
              <a:t>O‘qituvchi</a:t>
            </a:r>
            <a:r>
              <a:rPr lang="en-US" sz="2000" b="1" dirty="0"/>
              <a:t>, 1997. </a:t>
            </a:r>
            <a:endParaRPr lang="ru-RU" sz="2000" b="1" dirty="0"/>
          </a:p>
          <a:p>
            <a:pPr marL="457200" lvl="0" indent="-457200">
              <a:buFont typeface="+mj-lt"/>
              <a:buAutoNum type="arabicPeriod"/>
            </a:pPr>
            <a:r>
              <a:rPr lang="en-US" sz="2000" b="1" dirty="0" err="1"/>
              <a:t>Safo</a:t>
            </a:r>
            <a:r>
              <a:rPr lang="en-US" sz="2000" b="1" dirty="0"/>
              <a:t> </a:t>
            </a:r>
            <a:r>
              <a:rPr lang="en-US" sz="2000" b="1" dirty="0" err="1"/>
              <a:t>Ochil</a:t>
            </a:r>
            <a:r>
              <a:rPr lang="en-US" sz="2000" b="1" dirty="0"/>
              <a:t>., </a:t>
            </a:r>
            <a:r>
              <a:rPr lang="en-US" sz="2000" b="1" dirty="0" err="1"/>
              <a:t>Hoshimov</a:t>
            </a:r>
            <a:r>
              <a:rPr lang="en-US" sz="2000" b="1" dirty="0"/>
              <a:t> K. </a:t>
            </a:r>
            <a:r>
              <a:rPr lang="en-US" sz="2000" b="1" dirty="0" err="1"/>
              <a:t>O‘zbek</a:t>
            </a:r>
            <a:r>
              <a:rPr lang="en-US" sz="2000" b="1" dirty="0"/>
              <a:t> </a:t>
            </a:r>
            <a:r>
              <a:rPr lang="en-US" sz="2000" b="1" dirty="0" err="1"/>
              <a:t>pedagogikasi</a:t>
            </a:r>
            <a:r>
              <a:rPr lang="en-US" sz="2000" b="1" dirty="0"/>
              <a:t> </a:t>
            </a:r>
            <a:r>
              <a:rPr lang="en-US" sz="2000" b="1" dirty="0" err="1"/>
              <a:t>antologiyasi</a:t>
            </a:r>
            <a:r>
              <a:rPr lang="en-US" sz="2000" b="1" dirty="0"/>
              <a:t>. – T.: </a:t>
            </a:r>
            <a:r>
              <a:rPr lang="en-US" sz="2000" b="1" dirty="0" err="1"/>
              <a:t>O‘qituvchi</a:t>
            </a:r>
            <a:r>
              <a:rPr lang="en-US" sz="2000" b="1" dirty="0"/>
              <a:t>, 1999. </a:t>
            </a:r>
            <a:endParaRPr lang="ru-RU" sz="2000" b="1" dirty="0"/>
          </a:p>
          <a:p>
            <a:pPr marL="457200" lvl="0" indent="-457200">
              <a:buFont typeface="+mj-lt"/>
              <a:buAutoNum type="arabicPeriod"/>
            </a:pPr>
            <a:r>
              <a:rPr lang="en-US" sz="2000" b="1" dirty="0" err="1"/>
              <a:t>Hoshimov</a:t>
            </a:r>
            <a:r>
              <a:rPr lang="en-US" sz="2000" b="1" dirty="0"/>
              <a:t> K., </a:t>
            </a:r>
            <a:r>
              <a:rPr lang="en-US" sz="2000" b="1" dirty="0" err="1"/>
              <a:t>Safo</a:t>
            </a:r>
            <a:r>
              <a:rPr lang="en-US" sz="2000" b="1" dirty="0"/>
              <a:t> </a:t>
            </a:r>
            <a:r>
              <a:rPr lang="en-US" sz="2000" b="1" dirty="0" err="1"/>
              <a:t>Ochil</a:t>
            </a:r>
            <a:r>
              <a:rPr lang="en-US" sz="2000" b="1" dirty="0"/>
              <a:t>. </a:t>
            </a:r>
            <a:r>
              <a:rPr lang="en-US" sz="2000" b="1" dirty="0" err="1"/>
              <a:t>O‘zbek</a:t>
            </a:r>
            <a:r>
              <a:rPr lang="en-US" sz="2000" b="1" dirty="0"/>
              <a:t> </a:t>
            </a:r>
            <a:r>
              <a:rPr lang="en-US" sz="2000" b="1" dirty="0" err="1"/>
              <a:t>pedagogikasi</a:t>
            </a:r>
            <a:r>
              <a:rPr lang="en-US" sz="2000" b="1" dirty="0"/>
              <a:t> </a:t>
            </a:r>
            <a:r>
              <a:rPr lang="en-US" sz="2000" b="1" dirty="0" err="1"/>
              <a:t>antologiyasi</a:t>
            </a:r>
            <a:r>
              <a:rPr lang="en-US" sz="2000" b="1" dirty="0"/>
              <a:t>. – T.: </a:t>
            </a:r>
            <a:r>
              <a:rPr lang="en-US" sz="2000" b="1" dirty="0" err="1"/>
              <a:t>O‘qituvchi</a:t>
            </a:r>
            <a:r>
              <a:rPr lang="en-US" sz="2000" b="1" dirty="0"/>
              <a:t>, 2010. </a:t>
            </a:r>
            <a:endParaRPr lang="ru-RU" sz="2000" b="1" dirty="0"/>
          </a:p>
          <a:p>
            <a:pPr marL="457200" lvl="0" indent="-457200">
              <a:buFont typeface="+mj-lt"/>
              <a:buAutoNum type="arabicPeriod"/>
            </a:pPr>
            <a:r>
              <a:rPr lang="en-US" sz="2000" b="1" dirty="0" err="1"/>
              <a:t>Dolimov</a:t>
            </a:r>
            <a:r>
              <a:rPr lang="en-US" sz="2000" b="1" dirty="0"/>
              <a:t> U. </a:t>
            </a:r>
            <a:r>
              <a:rPr lang="en-US" sz="2000" b="1" dirty="0" err="1"/>
              <a:t>Milliy</a:t>
            </a:r>
            <a:r>
              <a:rPr lang="en-US" sz="2000" b="1" dirty="0"/>
              <a:t> </a:t>
            </a:r>
            <a:r>
              <a:rPr lang="en-US" sz="2000" b="1" dirty="0" err="1"/>
              <a:t>uyg‘onish</a:t>
            </a:r>
            <a:r>
              <a:rPr lang="en-US" sz="2000" b="1" dirty="0"/>
              <a:t> </a:t>
            </a:r>
            <a:r>
              <a:rPr lang="en-US" sz="2000" b="1" dirty="0" err="1"/>
              <a:t>pedagogikasi</a:t>
            </a:r>
            <a:r>
              <a:rPr lang="en-US" sz="2000" b="1" dirty="0"/>
              <a:t>. – T.: </a:t>
            </a:r>
            <a:r>
              <a:rPr lang="uz-Latn-UZ" sz="2000" b="1" dirty="0"/>
              <a:t>NOSHIR, 2012.</a:t>
            </a:r>
            <a:endParaRPr lang="ru-RU" sz="2000" b="1" dirty="0"/>
          </a:p>
          <a:p>
            <a:pPr marL="457200" lvl="0" indent="-457200">
              <a:buFont typeface="+mj-lt"/>
              <a:buAutoNum type="arabicPeriod"/>
            </a:pPr>
            <a:r>
              <a:rPr lang="en-US" sz="2000" b="1" dirty="0" err="1"/>
              <a:t>Ataeva</a:t>
            </a:r>
            <a:r>
              <a:rPr lang="en-US" sz="2000" b="1" dirty="0"/>
              <a:t> N., </a:t>
            </a:r>
            <a:r>
              <a:rPr lang="en-US" sz="2000" b="1" dirty="0" err="1"/>
              <a:t>Rasulova</a:t>
            </a:r>
            <a:r>
              <a:rPr lang="en-US" sz="2000" b="1" dirty="0"/>
              <a:t> F., </a:t>
            </a:r>
            <a:r>
              <a:rPr lang="en-US" sz="2000" b="1" dirty="0" err="1"/>
              <a:t>Hasanov</a:t>
            </a:r>
            <a:r>
              <a:rPr lang="en-US" sz="2000" b="1" dirty="0"/>
              <a:t> S. </a:t>
            </a:r>
            <a:r>
              <a:rPr lang="en-US" sz="2000" b="1" dirty="0" err="1"/>
              <a:t>Umumiy</a:t>
            </a:r>
            <a:r>
              <a:rPr lang="en-US" sz="2000" b="1" dirty="0"/>
              <a:t> </a:t>
            </a:r>
            <a:r>
              <a:rPr lang="en-US" sz="2000" b="1" dirty="0" err="1"/>
              <a:t>pedagogika</a:t>
            </a:r>
            <a:r>
              <a:rPr lang="en-US" sz="2000" b="1" dirty="0"/>
              <a:t> (</a:t>
            </a:r>
            <a:r>
              <a:rPr lang="en-US" sz="2000" b="1" dirty="0" err="1"/>
              <a:t>Pedagogika</a:t>
            </a:r>
            <a:r>
              <a:rPr lang="en-US" sz="2000" b="1" dirty="0"/>
              <a:t> </a:t>
            </a:r>
            <a:r>
              <a:rPr lang="en-US" sz="2000" b="1" dirty="0" err="1"/>
              <a:t>tarixi</a:t>
            </a:r>
            <a:r>
              <a:rPr lang="en-US" sz="2000" b="1" dirty="0"/>
              <a:t>). – T.: “</a:t>
            </a:r>
            <a:r>
              <a:rPr lang="uz-Latn-UZ" sz="2000" b="1" dirty="0"/>
              <a:t>Fan va texnoligiya”, 2011. </a:t>
            </a:r>
            <a:endParaRPr lang="ru-RU" sz="2000" b="1" dirty="0"/>
          </a:p>
          <a:p>
            <a:pPr marL="457200" lvl="0" indent="-457200">
              <a:buFont typeface="+mj-lt"/>
              <a:buAutoNum type="arabicPeriod"/>
            </a:pPr>
            <a:r>
              <a:rPr lang="uz-Latn-UZ" sz="2000" b="1" dirty="0"/>
              <a:t>M</a:t>
            </a:r>
            <a:r>
              <a:rPr lang="en-US" sz="2000" b="1" dirty="0"/>
              <a:t>unis </a:t>
            </a:r>
            <a:r>
              <a:rPr lang="en-US" sz="2000" b="1" dirty="0" err="1"/>
              <a:t>SHermuxammad</a:t>
            </a:r>
            <a:r>
              <a:rPr lang="en-US" sz="2000" b="1" dirty="0"/>
              <a:t>. </a:t>
            </a:r>
            <a:r>
              <a:rPr lang="en-US" sz="2000" b="1" dirty="0" err="1"/>
              <a:t>Savodi</a:t>
            </a:r>
            <a:r>
              <a:rPr lang="en-US" sz="2000" b="1" dirty="0"/>
              <a:t> </a:t>
            </a:r>
            <a:r>
              <a:rPr lang="en-US" sz="2000" b="1" dirty="0" err="1"/>
              <a:t>ta’lim</a:t>
            </a:r>
            <a:r>
              <a:rPr lang="en-US" sz="2000" b="1" dirty="0"/>
              <a:t>. – T.: </a:t>
            </a:r>
            <a:r>
              <a:rPr lang="en-US" sz="2000" b="1" dirty="0" err="1"/>
              <a:t>O‘qituvchi</a:t>
            </a:r>
            <a:r>
              <a:rPr lang="en-US" sz="2000" b="1" dirty="0"/>
              <a:t>, 1997.</a:t>
            </a:r>
            <a:endParaRPr lang="ru-RU" sz="2000" b="1" dirty="0"/>
          </a:p>
          <a:p>
            <a:pPr marL="457200" lvl="0" indent="-457200">
              <a:buFont typeface="+mj-lt"/>
              <a:buAutoNum type="arabicPeriod"/>
            </a:pPr>
            <a:r>
              <a:rPr lang="en-US" sz="2000" b="1" dirty="0"/>
              <a:t>Muhammad </a:t>
            </a:r>
            <a:r>
              <a:rPr lang="en-US" sz="2000" b="1" dirty="0" err="1"/>
              <a:t>Sodiq</a:t>
            </a:r>
            <a:r>
              <a:rPr lang="en-US" sz="2000" b="1" dirty="0"/>
              <a:t> </a:t>
            </a:r>
            <a:r>
              <a:rPr lang="en-US" sz="2000" b="1" dirty="0" err="1"/>
              <a:t>Qoshg‘ariy</a:t>
            </a:r>
            <a:r>
              <a:rPr lang="en-US" sz="2000" b="1" dirty="0"/>
              <a:t>. </a:t>
            </a:r>
            <a:r>
              <a:rPr lang="en-US" sz="2000" b="1" dirty="0" err="1"/>
              <a:t>YAxshi</a:t>
            </a:r>
            <a:r>
              <a:rPr lang="en-US" sz="2000" b="1" dirty="0"/>
              <a:t> </a:t>
            </a:r>
            <a:r>
              <a:rPr lang="en-US" sz="2000" b="1" dirty="0" err="1"/>
              <a:t>kishilar</a:t>
            </a:r>
            <a:r>
              <a:rPr lang="en-US" sz="2000" b="1" dirty="0"/>
              <a:t> </a:t>
            </a:r>
            <a:r>
              <a:rPr lang="en-US" sz="2000" b="1" dirty="0" err="1"/>
              <a:t>odobi</a:t>
            </a:r>
            <a:r>
              <a:rPr lang="en-US" sz="2000" b="1" dirty="0"/>
              <a:t>. – </a:t>
            </a:r>
            <a:r>
              <a:rPr lang="uz-Latn-UZ" sz="2000" b="1" dirty="0"/>
              <a:t>T.: </a:t>
            </a:r>
            <a:r>
              <a:rPr lang="en-US" sz="2000" b="1" dirty="0" err="1"/>
              <a:t>YAngi</a:t>
            </a:r>
            <a:r>
              <a:rPr lang="en-US" sz="2000" b="1" dirty="0"/>
              <a:t> </a:t>
            </a:r>
            <a:r>
              <a:rPr lang="en-US" sz="2000" b="1" dirty="0" err="1"/>
              <a:t>asr</a:t>
            </a:r>
            <a:r>
              <a:rPr lang="en-US" sz="2000" b="1" dirty="0"/>
              <a:t> </a:t>
            </a:r>
            <a:r>
              <a:rPr lang="en-US" sz="2000" b="1" dirty="0" err="1"/>
              <a:t>avlodi</a:t>
            </a:r>
            <a:r>
              <a:rPr lang="en-US" sz="2000" b="1" dirty="0"/>
              <a:t>, 2002.</a:t>
            </a:r>
            <a:endParaRPr lang="ru-RU" sz="2000" b="1" dirty="0"/>
          </a:p>
          <a:p>
            <a:endParaRPr lang="ru-RU" sz="2000" b="1" dirty="0"/>
          </a:p>
        </p:txBody>
      </p:sp>
    </p:spTree>
    <p:extLst>
      <p:ext uri="{BB962C8B-B14F-4D97-AF65-F5344CB8AC3E}">
        <p14:creationId xmlns:p14="http://schemas.microsoft.com/office/powerpoint/2010/main" val="81970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Овал 3"/>
          <p:cNvSpPr/>
          <p:nvPr/>
        </p:nvSpPr>
        <p:spPr>
          <a:xfrm>
            <a:off x="-1" y="898071"/>
            <a:ext cx="3184071" cy="3477985"/>
          </a:xfrm>
          <a:prstGeom prst="ellipse">
            <a:avLst/>
          </a:prstGeom>
          <a:solidFill>
            <a:srgbClr val="FF0000"/>
          </a:solidFill>
          <a:ln>
            <a:noFill/>
          </a:ln>
          <a:effectLst>
            <a:glow rad="228600">
              <a:schemeClr val="accent4">
                <a:satMod val="175000"/>
                <a:alpha val="40000"/>
              </a:schemeClr>
            </a:glow>
            <a:innerShdw blurRad="63500" dist="50800" dir="81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600" b="1" dirty="0">
                <a:latin typeface="Times New Roman" panose="02020603050405020304" pitchFamily="18" charset="0"/>
                <a:cs typeface="Times New Roman" panose="02020603050405020304" pitchFamily="18" charset="0"/>
              </a:rPr>
              <a:t>Tayanch so’z va iboralar: </a:t>
            </a:r>
            <a:endParaRPr lang="ru-RU" sz="3600" dirty="0">
              <a:latin typeface="Times New Roman" panose="02020603050405020304" pitchFamily="18" charset="0"/>
              <a:cs typeface="Times New Roman" panose="02020603050405020304" pitchFamily="18" charset="0"/>
            </a:endParaRPr>
          </a:p>
        </p:txBody>
      </p:sp>
      <p:sp>
        <p:nvSpPr>
          <p:cNvPr id="5" name="Блок-схема: сохраненные данные 4"/>
          <p:cNvSpPr/>
          <p:nvPr/>
        </p:nvSpPr>
        <p:spPr>
          <a:xfrm rot="10800000">
            <a:off x="1930400" y="898070"/>
            <a:ext cx="7670800" cy="3477986"/>
          </a:xfrm>
          <a:prstGeom prst="flowChartOnlineStorage">
            <a:avLst/>
          </a:prstGeom>
          <a:solidFill>
            <a:srgbClr val="FF0000"/>
          </a:solidFill>
          <a:ln>
            <a:noFill/>
          </a:ln>
          <a:effectLst>
            <a:glow rad="228600">
              <a:schemeClr val="accent4">
                <a:satMod val="175000"/>
                <a:alpha val="40000"/>
              </a:schemeClr>
            </a:glow>
            <a:innerShdw blurRad="63500" dist="50800" dir="81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331029" y="489859"/>
            <a:ext cx="6270172" cy="3354765"/>
          </a:xfrm>
          <a:prstGeom prst="rect">
            <a:avLst/>
          </a:prstGeom>
          <a:noFill/>
        </p:spPr>
        <p:txBody>
          <a:bodyPr wrap="square" rtlCol="0">
            <a:spAutoFit/>
          </a:bodyPr>
          <a:lstStyle/>
          <a:p>
            <a:endParaRPr lang="en-US" sz="2400" b="1" dirty="0" smtClean="0">
              <a:solidFill>
                <a:schemeClr val="bg1"/>
              </a:solidFill>
              <a:latin typeface="Times New Roman" panose="02020603050405020304" pitchFamily="18" charset="0"/>
              <a:cs typeface="Times New Roman" panose="02020603050405020304" pitchFamily="18" charset="0"/>
            </a:endParaRPr>
          </a:p>
          <a:p>
            <a:endParaRPr lang="en-US" sz="2400" b="1" dirty="0">
              <a:solidFill>
                <a:schemeClr val="bg1"/>
              </a:solidFill>
              <a:latin typeface="Times New Roman" panose="02020603050405020304" pitchFamily="18" charset="0"/>
              <a:cs typeface="Times New Roman" panose="02020603050405020304" pitchFamily="18" charset="0"/>
            </a:endParaRPr>
          </a:p>
          <a:p>
            <a:endParaRPr lang="en-US" sz="2400" b="1" dirty="0" smtClean="0">
              <a:solidFill>
                <a:schemeClr val="bg1"/>
              </a:solidFill>
              <a:latin typeface="Times New Roman" panose="02020603050405020304" pitchFamily="18" charset="0"/>
              <a:cs typeface="Times New Roman" panose="02020603050405020304" pitchFamily="18" charset="0"/>
            </a:endParaRPr>
          </a:p>
          <a:p>
            <a:r>
              <a:rPr lang="uz-Cyrl-UZ" sz="2800" b="1" dirty="0" smtClean="0">
                <a:solidFill>
                  <a:schemeClr val="bg1"/>
                </a:solidFill>
                <a:latin typeface="Times New Roman" panose="02020603050405020304" pitchFamily="18" charset="0"/>
                <a:cs typeface="Times New Roman" panose="02020603050405020304" pitchFamily="18" charset="0"/>
              </a:rPr>
              <a:t>Korreksiya</a:t>
            </a:r>
            <a:r>
              <a:rPr lang="uz-Cyrl-UZ" sz="2800" b="1" dirty="0">
                <a:solidFill>
                  <a:schemeClr val="bg1"/>
                </a:solidFill>
                <a:latin typeface="Times New Roman" panose="02020603050405020304" pitchFamily="18" charset="0"/>
                <a:cs typeface="Times New Roman" panose="02020603050405020304" pitchFamily="18" charset="0"/>
              </a:rPr>
              <a:t>, defektologiya, psixik kamchilik,</a:t>
            </a:r>
            <a:r>
              <a:rPr lang="en-US" sz="2800" b="1" dirty="0">
                <a:solidFill>
                  <a:schemeClr val="bg1"/>
                </a:solidFill>
                <a:latin typeface="Times New Roman" panose="02020603050405020304" pitchFamily="18" charset="0"/>
                <a:cs typeface="Times New Roman" panose="02020603050405020304" pitchFamily="18" charset="0"/>
              </a:rPr>
              <a:t> individual, </a:t>
            </a:r>
            <a:r>
              <a:rPr lang="en-US" sz="2800" b="1" dirty="0" err="1">
                <a:solidFill>
                  <a:schemeClr val="bg1"/>
                </a:solidFill>
                <a:latin typeface="Times New Roman" panose="02020603050405020304" pitchFamily="18" charset="0"/>
                <a:cs typeface="Times New Roman" panose="02020603050405020304" pitchFamily="18" charset="0"/>
              </a:rPr>
              <a:t>profilaktika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anomal</a:t>
            </a:r>
            <a:r>
              <a:rPr lang="en-US" sz="2800" b="1" dirty="0">
                <a:solidFill>
                  <a:schemeClr val="bg1"/>
                </a:solidFill>
                <a:latin typeface="Times New Roman" panose="02020603050405020304" pitchFamily="18" charset="0"/>
                <a:cs typeface="Times New Roman" panose="02020603050405020304" pitchFamily="18" charset="0"/>
              </a:rPr>
              <a:t> bola</a:t>
            </a:r>
            <a:r>
              <a:rPr lang="uz-Cyrl-UZ"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Anomal</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korreksion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ish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nuqson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diagnostika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qilish,ruhiy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zo’riqish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ziddiyat</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616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Табличка 1"/>
          <p:cNvSpPr/>
          <p:nvPr/>
        </p:nvSpPr>
        <p:spPr>
          <a:xfrm>
            <a:off x="446314" y="65317"/>
            <a:ext cx="4604658" cy="1077686"/>
          </a:xfrm>
          <a:prstGeom prst="plaqu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latin typeface="Times New Roman" panose="02020603050405020304" pitchFamily="18" charset="0"/>
                <a:cs typeface="Times New Roman" panose="02020603050405020304" pitchFamily="18" charset="0"/>
              </a:rPr>
              <a:t>Korrektsion pedagogikaning predmeti, vazifalari va mohiyati.</a:t>
            </a:r>
            <a:endParaRPr lang="ru-RU" sz="2200" b="1" dirty="0"/>
          </a:p>
        </p:txBody>
      </p:sp>
      <p:sp>
        <p:nvSpPr>
          <p:cNvPr id="5" name="TextBox 4"/>
          <p:cNvSpPr txBox="1"/>
          <p:nvPr/>
        </p:nvSpPr>
        <p:spPr>
          <a:xfrm>
            <a:off x="21771" y="1415143"/>
            <a:ext cx="5323115" cy="1938992"/>
          </a:xfrm>
          <a:prstGeom prst="rect">
            <a:avLst/>
          </a:prstGeom>
          <a:solidFill>
            <a:srgbClr val="FFFF00"/>
          </a:solidFill>
        </p:spPr>
        <p:txBody>
          <a:bodyPr wrap="square" rtlCol="0">
            <a:spAutoFit/>
          </a:bodyPr>
          <a:lstStyle/>
          <a:p>
            <a:r>
              <a:rPr lang="uz-Cyrl-UZ" sz="2400" b="1" dirty="0">
                <a:latin typeface="Times New Roman" panose="02020603050405020304" pitchFamily="18" charset="0"/>
                <a:cs typeface="Times New Roman" panose="02020603050405020304" pitchFamily="18" charset="0"/>
              </a:rPr>
              <a:t>Rivojlanishida turli nuqson (kamchilik)lar bo’lgan o’quvchilarni korrektsion o’qitish va tarbiyalash bilan korrektsion pedagogika (defektologiya) shug’ullanadi. </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5816" y="3784810"/>
            <a:ext cx="9590312" cy="3046988"/>
          </a:xfrm>
          <a:prstGeom prst="rect">
            <a:avLst/>
          </a:prstGeom>
          <a:noFill/>
        </p:spPr>
        <p:txBody>
          <a:bodyPr wrap="square" rtlCol="0">
            <a:spAutoFit/>
          </a:bodyPr>
          <a:lstStyle/>
          <a:p>
            <a:pPr algn="just"/>
            <a:r>
              <a:rPr lang="uz-Cyrl-UZ" sz="2400" b="1" dirty="0">
                <a:latin typeface="Times New Roman" panose="02020603050405020304" pitchFamily="18" charset="0"/>
                <a:cs typeface="Times New Roman" panose="02020603050405020304" pitchFamily="18" charset="0"/>
              </a:rPr>
              <a:t>Maxsus individual tarbiyalash va o’qitish metodlariga asoslangan, salomatlik imkoniyatlari cheklangan bolaning individualligi hamda shaxsini rivojlantirish jarayonini boshqarish mohiyati, qonuniyatlarini o’rganuvchi fan sanaladi.</a:t>
            </a:r>
            <a:endParaRPr lang="ru-RU" sz="2400" b="1" dirty="0">
              <a:latin typeface="Times New Roman" panose="02020603050405020304" pitchFamily="18" charset="0"/>
              <a:cs typeface="Times New Roman" panose="02020603050405020304" pitchFamily="18" charset="0"/>
            </a:endParaRPr>
          </a:p>
          <a:p>
            <a:pPr algn="just"/>
            <a:r>
              <a:rPr lang="uz-Cyrl-UZ" sz="2400" b="1" dirty="0">
                <a:latin typeface="Times New Roman" panose="02020603050405020304" pitchFamily="18" charset="0"/>
                <a:cs typeface="Times New Roman" panose="02020603050405020304" pitchFamily="18" charset="0"/>
              </a:rPr>
              <a:t>Ilmiy tushuncha sifatida korrektsion pedagogika zamonaviy pedagogika fanida rasman ehtirof etilganiga u qadar ko’p vaqt bo’lmadi. Uzoq vaqt davomida pedagogikada «defektologiya» tushunchasi qo’llanib kelingan.</a:t>
            </a:r>
            <a:endParaRPr lang="ru-RU" sz="24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323114" y="65317"/>
            <a:ext cx="4452256" cy="3592283"/>
          </a:xfrm>
          <a:prstGeom prst="rect">
            <a:avLst/>
          </a:prstGeom>
        </p:spPr>
      </p:pic>
    </p:spTree>
    <p:extLst>
      <p:ext uri="{BB962C8B-B14F-4D97-AF65-F5344CB8AC3E}">
        <p14:creationId xmlns:p14="http://schemas.microsoft.com/office/powerpoint/2010/main" val="276527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0052957" cy="7037614"/>
          </a:xfrm>
          <a:prstGeom prst="rect">
            <a:avLst/>
          </a:prstGeom>
          <a:noFill/>
          <a:ln>
            <a:noFill/>
          </a:ln>
        </p:spPr>
      </p:pic>
    </p:spTree>
    <p:extLst>
      <p:ext uri="{BB962C8B-B14F-4D97-AF65-F5344CB8AC3E}">
        <p14:creationId xmlns:p14="http://schemas.microsoft.com/office/powerpoint/2010/main" val="328679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Овал 3"/>
          <p:cNvSpPr/>
          <p:nvPr/>
        </p:nvSpPr>
        <p:spPr>
          <a:xfrm>
            <a:off x="0" y="214362"/>
            <a:ext cx="2998595" cy="25778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latin typeface="Times New Roman" panose="02020603050405020304" pitchFamily="18" charset="0"/>
                <a:cs typeface="Times New Roman" panose="02020603050405020304" pitchFamily="18" charset="0"/>
              </a:rPr>
              <a:t>korreksiya</a:t>
            </a:r>
            <a:endParaRPr lang="ru-RU" sz="2800" b="1" dirty="0">
              <a:latin typeface="Times New Roman" panose="02020603050405020304" pitchFamily="18" charset="0"/>
              <a:cs typeface="Times New Roman" panose="02020603050405020304" pitchFamily="18" charset="0"/>
            </a:endParaRPr>
          </a:p>
        </p:txBody>
      </p:sp>
      <p:sp>
        <p:nvSpPr>
          <p:cNvPr id="5" name="Блок-схема: сохраненные данные 4"/>
          <p:cNvSpPr/>
          <p:nvPr/>
        </p:nvSpPr>
        <p:spPr>
          <a:xfrm rot="10800000">
            <a:off x="1805352" y="169982"/>
            <a:ext cx="7877908" cy="2622204"/>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998595" y="214362"/>
            <a:ext cx="6605535" cy="2308324"/>
          </a:xfrm>
          <a:prstGeom prst="rect">
            <a:avLst/>
          </a:prstGeom>
          <a:noFill/>
        </p:spPr>
        <p:txBody>
          <a:bodyPr wrap="square" rtlCol="0">
            <a:spAutoFit/>
          </a:bodyPr>
          <a:lstStyle/>
          <a:p>
            <a:r>
              <a:rPr lang="uz-Cyrl-UZ" sz="2400" b="1" dirty="0">
                <a:solidFill>
                  <a:schemeClr val="bg1"/>
                </a:solidFill>
                <a:latin typeface="Times New Roman" panose="02020603050405020304" pitchFamily="18" charset="0"/>
                <a:cs typeface="Times New Roman" panose="02020603050405020304" pitchFamily="18" charset="0"/>
              </a:rPr>
              <a:t>Pedagogik lug’atda «korrektsiya» tushunchasi (yunoncha «korrectio» tuzatish) pedagogik uslub va tadbirlardan iborat maxsus tizimi yordamida anomal bolalarning psixik va jismoniy rivojlanish kamchiliklarini tuzatish (qisman yoki to’liq) sifatida tushunilishi ta’kidlab o’tiladi.</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15686" y="2792187"/>
            <a:ext cx="9288444" cy="21362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a:solidFill>
                  <a:schemeClr val="tx1"/>
                </a:solidFill>
                <a:latin typeface="Times New Roman" panose="02020603050405020304" pitchFamily="18" charset="0"/>
                <a:cs typeface="Times New Roman" panose="02020603050405020304" pitchFamily="18" charset="0"/>
              </a:rPr>
              <a:t>Korrektsion </a:t>
            </a:r>
            <a:r>
              <a:rPr lang="uz-Cyrl-UZ" sz="2400" b="1" dirty="0" smtClean="0">
                <a:solidFill>
                  <a:schemeClr val="tx1"/>
                </a:solidFill>
                <a:latin typeface="Times New Roman" panose="02020603050405020304" pitchFamily="18" charset="0"/>
                <a:cs typeface="Times New Roman" panose="02020603050405020304" pitchFamily="18" charset="0"/>
              </a:rPr>
              <a:t>peda</a:t>
            </a:r>
            <a:r>
              <a:rPr lang="en-US" sz="2400" b="1" dirty="0" smtClean="0">
                <a:solidFill>
                  <a:schemeClr val="tx1"/>
                </a:solidFill>
                <a:latin typeface="Times New Roman" panose="02020603050405020304" pitchFamily="18" charset="0"/>
                <a:cs typeface="Times New Roman" panose="02020603050405020304" pitchFamily="18" charset="0"/>
              </a:rPr>
              <a:t>g</a:t>
            </a:r>
            <a:r>
              <a:rPr lang="uz-Cyrl-UZ" sz="2400" b="1" dirty="0" smtClean="0">
                <a:solidFill>
                  <a:schemeClr val="tx1"/>
                </a:solidFill>
                <a:latin typeface="Times New Roman" panose="02020603050405020304" pitchFamily="18" charset="0"/>
                <a:cs typeface="Times New Roman" panose="02020603050405020304" pitchFamily="18" charset="0"/>
              </a:rPr>
              <a:t>o</a:t>
            </a:r>
            <a:r>
              <a:rPr lang="en-US" sz="2400" b="1" dirty="0" smtClean="0">
                <a:solidFill>
                  <a:schemeClr val="tx1"/>
                </a:solidFill>
                <a:latin typeface="Times New Roman" panose="02020603050405020304" pitchFamily="18" charset="0"/>
                <a:cs typeface="Times New Roman" panose="02020603050405020304" pitchFamily="18" charset="0"/>
              </a:rPr>
              <a:t>g</a:t>
            </a:r>
            <a:r>
              <a:rPr lang="uz-Cyrl-UZ" sz="2400" b="1" dirty="0" smtClean="0">
                <a:solidFill>
                  <a:schemeClr val="tx1"/>
                </a:solidFill>
                <a:latin typeface="Times New Roman" panose="02020603050405020304" pitchFamily="18" charset="0"/>
                <a:cs typeface="Times New Roman" panose="02020603050405020304" pitchFamily="18" charset="0"/>
              </a:rPr>
              <a:t>ikaning </a:t>
            </a:r>
            <a:r>
              <a:rPr lang="uz-Cyrl-UZ" sz="2400" b="1" dirty="0">
                <a:solidFill>
                  <a:schemeClr val="tx1"/>
                </a:solidFill>
                <a:latin typeface="Times New Roman" panose="02020603050405020304" pitchFamily="18" charset="0"/>
                <a:cs typeface="Times New Roman" panose="02020603050405020304" pitchFamily="18" charset="0"/>
              </a:rPr>
              <a:t>asosiy maqsadi - belgilangan (normal) va (mavjud kamchilik) faoliyat o’rtasidagi nomuvofiqlikni yo’qotish yoki kamaytirishdan iborat.</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18614" y="4928430"/>
            <a:ext cx="9364646" cy="19295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smtClean="0">
                <a:solidFill>
                  <a:schemeClr val="tx1"/>
                </a:solidFill>
                <a:latin typeface="Times New Roman" panose="02020603050405020304" pitchFamily="18" charset="0"/>
                <a:cs typeface="Times New Roman" panose="02020603050405020304" pitchFamily="18" charset="0"/>
              </a:rPr>
              <a:t>Korreksion-peda</a:t>
            </a:r>
            <a:r>
              <a:rPr lang="en-US" sz="2400" b="1" dirty="0" smtClean="0">
                <a:solidFill>
                  <a:schemeClr val="tx1"/>
                </a:solidFill>
                <a:latin typeface="Times New Roman" panose="02020603050405020304" pitchFamily="18" charset="0"/>
                <a:cs typeface="Times New Roman" panose="02020603050405020304" pitchFamily="18" charset="0"/>
              </a:rPr>
              <a:t>g</a:t>
            </a:r>
            <a:r>
              <a:rPr lang="uz-Cyrl-UZ" sz="2400" b="1" dirty="0" smtClean="0">
                <a:solidFill>
                  <a:schemeClr val="tx1"/>
                </a:solidFill>
                <a:latin typeface="Times New Roman" panose="02020603050405020304" pitchFamily="18" charset="0"/>
                <a:cs typeface="Times New Roman" panose="02020603050405020304" pitchFamily="18" charset="0"/>
              </a:rPr>
              <a:t>ogik </a:t>
            </a:r>
            <a:r>
              <a:rPr lang="uz-Cyrl-UZ" sz="2400" b="1" dirty="0">
                <a:solidFill>
                  <a:schemeClr val="tx1"/>
                </a:solidFill>
                <a:latin typeface="Times New Roman" panose="02020603050405020304" pitchFamily="18" charset="0"/>
                <a:cs typeface="Times New Roman" panose="02020603050405020304" pitchFamily="18" charset="0"/>
              </a:rPr>
              <a:t>faoliyat yaxlit ta’lim jarayonini qamrab oluvchi hamda murakkab psixofiziologik va ijtimoiy-pedagogik chora- tadbirlarning amalga oshirilishini nazarda tutuvchi pedagogik tizim.</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1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375558" y="467807"/>
            <a:ext cx="9046028" cy="5693866"/>
          </a:xfrm>
          <a:prstGeom prst="rect">
            <a:avLst/>
          </a:prstGeom>
          <a:noFill/>
        </p:spPr>
        <p:txBody>
          <a:bodyPr wrap="square" rtlCol="0">
            <a:spAutoFit/>
          </a:bodyPr>
          <a:lstStyle/>
          <a:p>
            <a:pPr lvl="0" algn="ctr"/>
            <a:r>
              <a:rPr lang="uz-Cyrl-UZ" sz="2800" b="1" dirty="0">
                <a:latin typeface="Times New Roman" panose="02020603050405020304" pitchFamily="18" charset="0"/>
                <a:cs typeface="Times New Roman" panose="02020603050405020304" pitchFamily="18" charset="0"/>
              </a:rPr>
              <a:t>Korrektsion pedagogikaning asosiy vazifalari</a:t>
            </a:r>
            <a:r>
              <a:rPr lang="uz-Cyrl-UZ" sz="2400" b="1" dirty="0">
                <a:latin typeface="Times New Roman" panose="02020603050405020304" pitchFamily="18" charset="0"/>
                <a:cs typeface="Times New Roman" panose="02020603050405020304" pitchFamily="18" charset="0"/>
              </a:rPr>
              <a:t>. </a:t>
            </a:r>
          </a:p>
          <a:p>
            <a:pPr lvl="0" algn="ctr"/>
            <a:endParaRPr lang="uz-Cyrl-UZ"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uz-Cyrl-UZ" sz="2400" b="1" dirty="0">
                <a:latin typeface="Times New Roman" panose="02020603050405020304" pitchFamily="18" charset="0"/>
                <a:cs typeface="Times New Roman" panose="02020603050405020304" pitchFamily="18" charset="0"/>
              </a:rPr>
              <a:t>rivojlanishida turli kamchiliklar bo’lgan bolaning nuqsonlarini tuzatish va korrektsion-kompensatorli imkoniyatlarini aniqlash;</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uz-Cyrl-UZ" sz="2400" b="1" dirty="0">
                <a:latin typeface="Times New Roman" panose="02020603050405020304" pitchFamily="18" charset="0"/>
                <a:cs typeface="Times New Roman" panose="02020603050405020304" pitchFamily="18" charset="0"/>
              </a:rPr>
              <a:t>differensatsiyali o’qitish va tarbiyalashni amalga oshirish maqsadida anomal bolalarning muammolarini hal etish;</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400" b="1" dirty="0" err="1">
                <a:latin typeface="Times New Roman" panose="02020603050405020304" pitchFamily="18" charset="0"/>
                <a:cs typeface="Times New Roman" panose="02020603050405020304" pitchFamily="18" charset="0"/>
              </a:rPr>
              <a:t>anomal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bolalarni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aniqlash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hisobga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olish</a:t>
            </a:r>
            <a:r>
              <a:rPr lang="en-US"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uz-Cyrl-UZ" sz="2400" b="1" dirty="0" smtClean="0">
                <a:latin typeface="Times New Roman" panose="02020603050405020304" pitchFamily="18" charset="0"/>
                <a:cs typeface="Times New Roman" panose="02020603050405020304" pitchFamily="18" charset="0"/>
              </a:rPr>
              <a:t>rivojlanish </a:t>
            </a:r>
            <a:r>
              <a:rPr lang="uz-Cyrl-UZ" sz="2400" b="1" dirty="0">
                <a:latin typeface="Times New Roman" panose="02020603050405020304" pitchFamily="18" charset="0"/>
                <a:cs typeface="Times New Roman" panose="02020603050405020304" pitchFamily="18" charset="0"/>
              </a:rPr>
              <a:t>anomaliyasini erta diagnostika qilish metodlarini ilmiy jihatdan ishlab chiqish;</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uz-Cyrl-UZ" sz="2400" b="1" dirty="0">
                <a:latin typeface="Times New Roman" panose="02020603050405020304" pitchFamily="18" charset="0"/>
                <a:cs typeface="Times New Roman" panose="02020603050405020304" pitchFamily="18" charset="0"/>
              </a:rPr>
              <a:t>bolalarda rivojlanish nuqsonlarini tuzatish, yo’qotish yoki kamaytirish bo’yicha chora-tadbirlarni ishlab chiqish;</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uz-Cyrl-UZ" sz="2400" b="1" dirty="0">
                <a:latin typeface="Times New Roman" panose="02020603050405020304" pitchFamily="18" charset="0"/>
                <a:cs typeface="Times New Roman" panose="02020603050405020304" pitchFamily="18" charset="0"/>
              </a:rPr>
              <a:t>anomal bolalikning oldini olish bo’yicha profilaktik chora- tadbirlar tizimini ishlab chiqish;</a:t>
            </a:r>
            <a:endParaRPr lang="ru-RU" sz="24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400" b="1" dirty="0" err="1">
                <a:latin typeface="Times New Roman" panose="02020603050405020304" pitchFamily="18" charset="0"/>
                <a:cs typeface="Times New Roman" panose="02020603050405020304" pitchFamily="18" charset="0"/>
              </a:rPr>
              <a:t>anomal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bolani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rivojlantirish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ijtimoiylashtirish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jarayonining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samaradorligini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oshirish</a:t>
            </a:r>
            <a:r>
              <a:rPr lang="en-US"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17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170216" y="40749"/>
            <a:ext cx="4386942" cy="6817251"/>
          </a:xfrm>
          <a:prstGeom prst="rect">
            <a:avLst/>
          </a:prstGeom>
          <a:noFill/>
        </p:spPr>
        <p:txBody>
          <a:bodyPr wrap="square" rtlCol="0">
            <a:spAutoFit/>
          </a:bodyPr>
          <a:lstStyle/>
          <a:p>
            <a:pPr algn="just"/>
            <a:r>
              <a:rPr lang="uz-Cyrl-UZ" sz="1900" b="1" dirty="0">
                <a:latin typeface="Times New Roman" panose="02020603050405020304" pitchFamily="18" charset="0"/>
                <a:cs typeface="Times New Roman" panose="02020603050405020304" pitchFamily="18" charset="0"/>
              </a:rPr>
              <a:t>Anomal bolalarni o’qitish va rivojlantirish ularni ijtimoiy hayot va mehnatga tayyorlash, ularda bilim, ko’nikma va malakalarni shakllantirishga yo’naltirilgan maqsadli jarayondir. Anomal bolalar uchun ta’lim tizimi va metodlarini tanlashda bolaning yoshi va nuqsonning kelib chiqishi vaqti hisobga olinadi. Eshitish yoki ko’rish qobiliyatini yo’qotish vaqti alohida ahamiyatga ega.</a:t>
            </a:r>
            <a:endParaRPr lang="ru-RU" sz="1900" b="1" dirty="0">
              <a:latin typeface="Times New Roman" panose="02020603050405020304" pitchFamily="18" charset="0"/>
              <a:cs typeface="Times New Roman" panose="02020603050405020304" pitchFamily="18" charset="0"/>
            </a:endParaRPr>
          </a:p>
          <a:p>
            <a:pPr algn="just"/>
            <a:r>
              <a:rPr lang="uz-Cyrl-UZ" sz="1900" b="1" dirty="0">
                <a:latin typeface="Times New Roman" panose="02020603050405020304" pitchFamily="18" charset="0"/>
                <a:cs typeface="Times New Roman" panose="02020603050405020304" pitchFamily="18" charset="0"/>
              </a:rPr>
              <a:t>Anomal bolaning rivojlanishi normal boladan ko’ra ko’proq darajada o’qitishga bog’liq. SHuning uchun anomal bolalar o’qitilmasa yoki o’qitish kech boshlansa uning rivojlanishiga jiddiy zarar yetkaziladi. psixik funktsiyalarning shakllanishi ortda qoladi, normal tengdoshlaridan ortda qolishi darajasi oshadi, nuqsonlar o’ta jiddiy bo’lsa aqliy rivojlanishi imkoniyatlari yuzaga chiqmay qolishi mumkin.</a:t>
            </a:r>
            <a:endParaRPr lang="ru-RU" sz="1900" b="1"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074229" y="185057"/>
            <a:ext cx="3352800" cy="23077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a:latin typeface="Times New Roman" panose="02020603050405020304" pitchFamily="18" charset="0"/>
                <a:cs typeface="Times New Roman" panose="02020603050405020304" pitchFamily="18" charset="0"/>
              </a:rPr>
              <a:t>Korrektsion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pedagogikaning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kategoriyalari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Korrektsion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pedagogika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quyidagi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pedagogik</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kategoriyalarga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ega</a:t>
            </a:r>
            <a:r>
              <a:rPr lang="en-US" sz="2200" b="1" dirty="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p:txBody>
      </p:sp>
      <p:sp>
        <p:nvSpPr>
          <p:cNvPr id="10" name="Стрелка влево 9"/>
          <p:cNvSpPr/>
          <p:nvPr/>
        </p:nvSpPr>
        <p:spPr>
          <a:xfrm>
            <a:off x="5649686" y="707572"/>
            <a:ext cx="424543" cy="12627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367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555170" y="203200"/>
            <a:ext cx="9062359" cy="6555641"/>
          </a:xfrm>
          <a:prstGeom prst="rect">
            <a:avLst/>
          </a:prstGeom>
          <a:noFill/>
        </p:spPr>
        <p:txBody>
          <a:bodyPr wrap="square" rtlCol="0">
            <a:spAutoFit/>
          </a:bodyPr>
          <a:lstStyle/>
          <a:p>
            <a:pPr algn="just"/>
            <a:r>
              <a:rPr lang="uz-Cyrl-UZ" sz="2800" b="1" dirty="0" smtClean="0">
                <a:solidFill>
                  <a:schemeClr val="bg1"/>
                </a:solidFill>
                <a:latin typeface="Times New Roman" panose="02020603050405020304" pitchFamily="18" charset="0"/>
                <a:cs typeface="Times New Roman" panose="02020603050405020304" pitchFamily="18" charset="0"/>
              </a:rPr>
              <a:t>     Uyg’onish </a:t>
            </a:r>
            <a:r>
              <a:rPr lang="uz-Cyrl-UZ" sz="2800" b="1" dirty="0">
                <a:solidFill>
                  <a:schemeClr val="bg1"/>
                </a:solidFill>
                <a:latin typeface="Times New Roman" panose="02020603050405020304" pitchFamily="18" charset="0"/>
                <a:cs typeface="Times New Roman" panose="02020603050405020304" pitchFamily="18" charset="0"/>
              </a:rPr>
              <a:t>davridan boshlab XIX asrning o’rtalarigacha Yevropa defektologiya fani va amaliyotida bolaning aqliy rivojlanishidagi nuqsonlar muammosi borasidagi qarashlarning evolyutsion xarakterini anglash mumkin.</a:t>
            </a:r>
            <a:endParaRPr lang="ru-RU" sz="2800" b="1" dirty="0">
              <a:solidFill>
                <a:schemeClr val="bg1"/>
              </a:solidFill>
              <a:latin typeface="Times New Roman" panose="02020603050405020304" pitchFamily="18" charset="0"/>
              <a:cs typeface="Times New Roman" panose="02020603050405020304" pitchFamily="18" charset="0"/>
            </a:endParaRPr>
          </a:p>
          <a:p>
            <a:pPr algn="just"/>
            <a:r>
              <a:rPr lang="uz-Cyrl-UZ" sz="2800" b="1" dirty="0">
                <a:solidFill>
                  <a:schemeClr val="bg1"/>
                </a:solidFill>
                <a:latin typeface="Times New Roman" panose="02020603050405020304" pitchFamily="18" charset="0"/>
                <a:cs typeface="Times New Roman" panose="02020603050405020304" pitchFamily="18" charset="0"/>
              </a:rPr>
              <a:t>Ruhiy kasallarga nisbatan insonparvarlik </a:t>
            </a:r>
            <a:r>
              <a:rPr lang="en-US" sz="2800" b="1" dirty="0" smtClean="0">
                <a:solidFill>
                  <a:schemeClr val="bg1"/>
                </a:solidFill>
                <a:latin typeface="Times New Roman" panose="02020603050405020304" pitchFamily="18" charset="0"/>
                <a:cs typeface="Times New Roman" panose="02020603050405020304" pitchFamily="18" charset="0"/>
              </a:rPr>
              <a:t>y</a:t>
            </a:r>
            <a:r>
              <a:rPr lang="uz-Cyrl-UZ" sz="2800" b="1" dirty="0" smtClean="0">
                <a:solidFill>
                  <a:schemeClr val="bg1"/>
                </a:solidFill>
                <a:latin typeface="Times New Roman" panose="02020603050405020304" pitchFamily="18" charset="0"/>
                <a:cs typeface="Times New Roman" panose="02020603050405020304" pitchFamily="18" charset="0"/>
              </a:rPr>
              <a:t>ondashuvi </a:t>
            </a:r>
            <a:r>
              <a:rPr lang="uz-Cyrl-UZ" sz="2800" b="1" dirty="0">
                <a:solidFill>
                  <a:schemeClr val="bg1"/>
                </a:solidFill>
                <a:latin typeface="Times New Roman" panose="02020603050405020304" pitchFamily="18" charset="0"/>
                <a:cs typeface="Times New Roman" panose="02020603050405020304" pitchFamily="18" charset="0"/>
              </a:rPr>
              <a:t>ilk bor fransuz shifokori, psixiatori Filipp </a:t>
            </a:r>
            <a:r>
              <a:rPr lang="uz-Cyrl-UZ" sz="2800" b="1" dirty="0" smtClean="0">
                <a:solidFill>
                  <a:schemeClr val="bg1"/>
                </a:solidFill>
                <a:latin typeface="Times New Roman" panose="02020603050405020304" pitchFamily="18" charset="0"/>
                <a:cs typeface="Times New Roman" panose="02020603050405020304" pitchFamily="18" charset="0"/>
              </a:rPr>
              <a:t>Pinel </a:t>
            </a:r>
            <a:r>
              <a:rPr lang="uz-Cyrl-UZ" sz="2800" b="1" dirty="0">
                <a:solidFill>
                  <a:schemeClr val="bg1"/>
                </a:solidFill>
                <a:latin typeface="Times New Roman" panose="02020603050405020304" pitchFamily="18" charset="0"/>
                <a:cs typeface="Times New Roman" panose="02020603050405020304" pitchFamily="18" charset="0"/>
              </a:rPr>
              <a:t>tomonidan ilgari surilgan. U ruhiy kasalliklarni klassifikatsiyalagan (turlarga ajratgan).</a:t>
            </a:r>
            <a:endParaRPr lang="ru-RU" sz="2800" b="1" dirty="0">
              <a:solidFill>
                <a:schemeClr val="bg1"/>
              </a:solidFill>
              <a:latin typeface="Times New Roman" panose="02020603050405020304" pitchFamily="18" charset="0"/>
              <a:cs typeface="Times New Roman" panose="02020603050405020304" pitchFamily="18" charset="0"/>
            </a:endParaRPr>
          </a:p>
          <a:p>
            <a:pPr algn="just"/>
            <a:r>
              <a:rPr lang="uz-Cyrl-UZ" sz="2800" b="1" dirty="0">
                <a:solidFill>
                  <a:schemeClr val="bg1"/>
                </a:solidFill>
                <a:latin typeface="Times New Roman" panose="02020603050405020304" pitchFamily="18" charset="0"/>
                <a:cs typeface="Times New Roman" panose="02020603050405020304" pitchFamily="18" charset="0"/>
              </a:rPr>
              <a:t>Rivojlanishida nuqsonlar bo’lgan bolalarga nisbatan pedagogik yondashuv 18 asr oxirlari — 19 asr boshlarida yuzaga keladi. Aqli zaif bolalarni maxsus usullar vordamida o’qitish va tarbiyalash g’oyasini Iogan Genrix </a:t>
            </a:r>
            <a:r>
              <a:rPr lang="uz-Cyrl-UZ" sz="2800" b="1" dirty="0" smtClean="0">
                <a:solidFill>
                  <a:schemeClr val="bg1"/>
                </a:solidFill>
                <a:latin typeface="Times New Roman" panose="02020603050405020304" pitchFamily="18" charset="0"/>
                <a:cs typeface="Times New Roman" panose="02020603050405020304" pitchFamily="18" charset="0"/>
              </a:rPr>
              <a:t>Pestalotssi) </a:t>
            </a:r>
            <a:r>
              <a:rPr lang="uz-Cyrl-UZ" sz="2800" b="1" dirty="0">
                <a:solidFill>
                  <a:schemeClr val="bg1"/>
                </a:solidFill>
                <a:latin typeface="Times New Roman" panose="02020603050405020304" pitchFamily="18" charset="0"/>
                <a:cs typeface="Times New Roman" panose="02020603050405020304" pitchFamily="18" charset="0"/>
              </a:rPr>
              <a:t>asoslagan bo’lsada, biroq, o’z davrida bu fikr qo’llab-quvatlanmadi. </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35877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1983</Words>
  <Application>Microsoft Office PowerPoint</Application>
  <PresentationFormat>Лист A4 (210x297 мм)</PresentationFormat>
  <Paragraphs>121</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Arial Black</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i7</cp:lastModifiedBy>
  <cp:revision>152</cp:revision>
  <dcterms:created xsi:type="dcterms:W3CDTF">2020-05-27T15:20:11Z</dcterms:created>
  <dcterms:modified xsi:type="dcterms:W3CDTF">2025-11-07T14:40:40Z</dcterms:modified>
</cp:coreProperties>
</file>